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7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handoutMasterIdLst>
    <p:handoutMasterId r:id="rId30"/>
  </p:handoutMasterIdLst>
  <p:sldIdLst>
    <p:sldId id="256" r:id="rId2"/>
    <p:sldId id="389" r:id="rId3"/>
    <p:sldId id="496" r:id="rId4"/>
    <p:sldId id="454" r:id="rId5"/>
    <p:sldId id="506" r:id="rId6"/>
    <p:sldId id="466" r:id="rId7"/>
    <p:sldId id="467" r:id="rId8"/>
    <p:sldId id="428" r:id="rId9"/>
    <p:sldId id="430" r:id="rId10"/>
    <p:sldId id="476" r:id="rId11"/>
    <p:sldId id="392" r:id="rId12"/>
    <p:sldId id="452" r:id="rId13"/>
    <p:sldId id="498" r:id="rId14"/>
    <p:sldId id="484" r:id="rId15"/>
    <p:sldId id="396" r:id="rId16"/>
    <p:sldId id="508" r:id="rId17"/>
    <p:sldId id="485" r:id="rId18"/>
    <p:sldId id="501" r:id="rId19"/>
    <p:sldId id="502" r:id="rId20"/>
    <p:sldId id="493" r:id="rId21"/>
    <p:sldId id="492" r:id="rId22"/>
    <p:sldId id="489" r:id="rId23"/>
    <p:sldId id="491" r:id="rId24"/>
    <p:sldId id="494" r:id="rId25"/>
    <p:sldId id="473" r:id="rId26"/>
    <p:sldId id="487" r:id="rId27"/>
    <p:sldId id="507" r:id="rId28"/>
  </p:sldIdLst>
  <p:sldSz cx="9144000" cy="6858000" type="screen4x3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D52B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85" autoAdjust="0"/>
    <p:restoredTop sz="81172" autoAdjust="0"/>
  </p:normalViewPr>
  <p:slideViewPr>
    <p:cSldViewPr>
      <p:cViewPr varScale="1">
        <p:scale>
          <a:sx n="59" d="100"/>
          <a:sy n="59" d="100"/>
        </p:scale>
        <p:origin x="-193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5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virtualsense\Presentation%20-%20Avg.%20Node%20Consumption%20vs.%20Harvesting%20Power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virtualsense\Presentation%20-%20Avg.%20Node%20Consumption%20vs.%20Harvesting%20Power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virtualsense\Presentation%20-%20Avg.%20Node%20Consumption%20vs.%20Harvesting%20Power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virtualsense\Presentation%20-%20Avg.%20Node%20Consumption%20vs.%20Harvesting%20Power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76910574489866"/>
          <c:y val="6.5322573084101637E-2"/>
          <c:w val="0.78944251360765139"/>
          <c:h val="0.74925722139695838"/>
        </c:manualLayout>
      </c:layout>
      <c:areaChart>
        <c:grouping val="standard"/>
        <c:varyColors val="0"/>
        <c:ser>
          <c:idx val="2"/>
          <c:order val="0"/>
          <c:tx>
            <c:strRef>
              <c:f>Foglio1!$M$1</c:f>
              <c:strCache>
                <c:ptCount val="1"/>
                <c:pt idx="0">
                  <c:v>Harvested</c:v>
                </c:pt>
              </c:strCache>
            </c:strRef>
          </c:tx>
          <c:spPr>
            <a:solidFill>
              <a:srgbClr val="F1EFC1"/>
            </a:solidFill>
            <a:ln w="19050">
              <a:solidFill>
                <a:srgbClr val="FFFF00"/>
              </a:solidFill>
              <a:prstDash val="dash"/>
            </a:ln>
          </c:spPr>
          <c:val>
            <c:numRef>
              <c:f>Foglio1!$M$2:$M$21</c:f>
              <c:numCache>
                <c:formatCode>General</c:formatCode>
                <c:ptCount val="20"/>
                <c:pt idx="0">
                  <c:v>2474.9221904712458</c:v>
                </c:pt>
                <c:pt idx="1">
                  <c:v>1522.6502411405168</c:v>
                </c:pt>
                <c:pt idx="2">
                  <c:v>842.67611343226076</c:v>
                </c:pt>
                <c:pt idx="3">
                  <c:v>545.78050678784462</c:v>
                </c:pt>
                <c:pt idx="4">
                  <c:v>615.69002843616784</c:v>
                </c:pt>
                <c:pt idx="5">
                  <c:v>486.54614262827755</c:v>
                </c:pt>
                <c:pt idx="6">
                  <c:v>691.22639272961965</c:v>
                </c:pt>
                <c:pt idx="7">
                  <c:v>409.5963839556822</c:v>
                </c:pt>
                <c:pt idx="8">
                  <c:v>689.38149999603343</c:v>
                </c:pt>
                <c:pt idx="9">
                  <c:v>530.72691437879143</c:v>
                </c:pt>
                <c:pt idx="10">
                  <c:v>540.97516508580372</c:v>
                </c:pt>
                <c:pt idx="11">
                  <c:v>176.07112740870053</c:v>
                </c:pt>
                <c:pt idx="12">
                  <c:v>116.48382475960571</c:v>
                </c:pt>
                <c:pt idx="13">
                  <c:v>305.89786719203619</c:v>
                </c:pt>
                <c:pt idx="14">
                  <c:v>193.36049329798078</c:v>
                </c:pt>
                <c:pt idx="15">
                  <c:v>147.75660631291663</c:v>
                </c:pt>
                <c:pt idx="16">
                  <c:v>147.75660631291663</c:v>
                </c:pt>
                <c:pt idx="17">
                  <c:v>25.23878014408049</c:v>
                </c:pt>
                <c:pt idx="18">
                  <c:v>16.890872255646759</c:v>
                </c:pt>
                <c:pt idx="19">
                  <c:v>15.890194862715285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968768"/>
        <c:axId val="41970688"/>
      </c:areaChart>
      <c:catAx>
        <c:axId val="419687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b="1" dirty="0"/>
                  <a:t>Node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41970688"/>
        <c:crosses val="autoZero"/>
        <c:auto val="1"/>
        <c:lblAlgn val="ctr"/>
        <c:lblOffset val="100"/>
        <c:tickLblSkip val="2"/>
        <c:noMultiLvlLbl val="0"/>
      </c:catAx>
      <c:valAx>
        <c:axId val="41970688"/>
        <c:scaling>
          <c:logBase val="10"/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b="1" i="1" dirty="0"/>
                  <a:t>Power (µW)</a:t>
                </a:r>
              </a:p>
            </c:rich>
          </c:tx>
          <c:layout>
            <c:manualLayout>
              <c:xMode val="edge"/>
              <c:yMode val="edge"/>
              <c:x val="2.0133796710105192E-2"/>
              <c:y val="0.2905058395071861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1">
                <a:lumMod val="85000"/>
              </a:schemeClr>
            </a:solidFill>
          </a:ln>
        </c:spPr>
        <c:txPr>
          <a:bodyPr/>
          <a:lstStyle/>
          <a:p>
            <a:pPr algn="ctr" rtl="0">
              <a:defRPr/>
            </a:pPr>
            <a:endParaRPr lang="en-US"/>
          </a:p>
        </c:txPr>
        <c:crossAx val="41968768"/>
        <c:crosses val="autoZero"/>
        <c:crossBetween val="between"/>
      </c:valAx>
      <c:spPr>
        <a:ln>
          <a:solidFill>
            <a:schemeClr val="bg1">
              <a:lumMod val="85000"/>
            </a:schemeClr>
          </a:solidFill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 algn="ctr" rtl="0">
        <a:defRPr lang="en-US" sz="2400" b="0" i="0" u="none" strike="noStrike" kern="1200" baseline="0">
          <a:solidFill>
            <a:sysClr val="windowText" lastClr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76910574489866"/>
          <c:y val="6.5322573084101637E-2"/>
          <c:w val="0.78944251360765139"/>
          <c:h val="0.74925722139695838"/>
        </c:manualLayout>
      </c:layout>
      <c:areaChart>
        <c:grouping val="standard"/>
        <c:varyColors val="0"/>
        <c:ser>
          <c:idx val="2"/>
          <c:order val="0"/>
          <c:tx>
            <c:strRef>
              <c:f>Foglio1!$M$1</c:f>
              <c:strCache>
                <c:ptCount val="1"/>
                <c:pt idx="0">
                  <c:v>Harvested</c:v>
                </c:pt>
              </c:strCache>
            </c:strRef>
          </c:tx>
          <c:spPr>
            <a:solidFill>
              <a:srgbClr val="F1EFC1"/>
            </a:solidFill>
            <a:ln w="19050">
              <a:solidFill>
                <a:srgbClr val="FFFF00"/>
              </a:solidFill>
              <a:prstDash val="dash"/>
            </a:ln>
          </c:spPr>
          <c:val>
            <c:numRef>
              <c:f>Foglio1!$M$2:$M$21</c:f>
              <c:numCache>
                <c:formatCode>General</c:formatCode>
                <c:ptCount val="20"/>
                <c:pt idx="0">
                  <c:v>2474.9221904712458</c:v>
                </c:pt>
                <c:pt idx="1">
                  <c:v>1522.6502411405168</c:v>
                </c:pt>
                <c:pt idx="2">
                  <c:v>842.67611343226076</c:v>
                </c:pt>
                <c:pt idx="3">
                  <c:v>545.78050678784462</c:v>
                </c:pt>
                <c:pt idx="4">
                  <c:v>615.69002843616784</c:v>
                </c:pt>
                <c:pt idx="5">
                  <c:v>486.54614262827755</c:v>
                </c:pt>
                <c:pt idx="6">
                  <c:v>691.22639272961965</c:v>
                </c:pt>
                <c:pt idx="7">
                  <c:v>409.5963839556822</c:v>
                </c:pt>
                <c:pt idx="8">
                  <c:v>689.38149999603343</c:v>
                </c:pt>
                <c:pt idx="9">
                  <c:v>530.72691437879143</c:v>
                </c:pt>
                <c:pt idx="10">
                  <c:v>540.97516508580372</c:v>
                </c:pt>
                <c:pt idx="11">
                  <c:v>176.07112740870053</c:v>
                </c:pt>
                <c:pt idx="12">
                  <c:v>116.48382475960571</c:v>
                </c:pt>
                <c:pt idx="13">
                  <c:v>305.89786719203619</c:v>
                </c:pt>
                <c:pt idx="14">
                  <c:v>193.36049329798078</c:v>
                </c:pt>
                <c:pt idx="15">
                  <c:v>147.75660631291663</c:v>
                </c:pt>
                <c:pt idx="16">
                  <c:v>147.75660631291663</c:v>
                </c:pt>
                <c:pt idx="17">
                  <c:v>25.23878014408049</c:v>
                </c:pt>
                <c:pt idx="18">
                  <c:v>16.890872255646759</c:v>
                </c:pt>
                <c:pt idx="19">
                  <c:v>15.890194862715285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1542272"/>
        <c:axId val="91544192"/>
      </c:areaChart>
      <c:catAx>
        <c:axId val="915422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b="1" dirty="0"/>
                  <a:t>Node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91544192"/>
        <c:crosses val="autoZero"/>
        <c:auto val="1"/>
        <c:lblAlgn val="ctr"/>
        <c:lblOffset val="100"/>
        <c:tickLblSkip val="2"/>
        <c:noMultiLvlLbl val="0"/>
      </c:catAx>
      <c:valAx>
        <c:axId val="91544192"/>
        <c:scaling>
          <c:logBase val="10"/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b="1" i="1" dirty="0"/>
                  <a:t>Power (µW)</a:t>
                </a:r>
              </a:p>
            </c:rich>
          </c:tx>
          <c:layout>
            <c:manualLayout>
              <c:xMode val="edge"/>
              <c:yMode val="edge"/>
              <c:x val="2.0133796710105192E-2"/>
              <c:y val="0.2905058395071861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1">
                <a:lumMod val="85000"/>
              </a:schemeClr>
            </a:solidFill>
          </a:ln>
        </c:spPr>
        <c:txPr>
          <a:bodyPr/>
          <a:lstStyle/>
          <a:p>
            <a:pPr algn="ctr" rtl="0">
              <a:defRPr/>
            </a:pPr>
            <a:endParaRPr lang="en-US"/>
          </a:p>
        </c:txPr>
        <c:crossAx val="91542272"/>
        <c:crosses val="autoZero"/>
        <c:crossBetween val="between"/>
      </c:valAx>
      <c:spPr>
        <a:ln>
          <a:solidFill>
            <a:schemeClr val="bg1">
              <a:lumMod val="85000"/>
            </a:schemeClr>
          </a:solidFill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 algn="ctr" rtl="0">
        <a:defRPr lang="en-US" sz="2400" b="0" i="0" u="none" strike="noStrike" kern="1200" baseline="0">
          <a:solidFill>
            <a:sysClr val="windowText" lastClr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76910574489866"/>
          <c:y val="6.5322573084101637E-2"/>
          <c:w val="0.78944251360765139"/>
          <c:h val="0.74925722139695838"/>
        </c:manualLayout>
      </c:layout>
      <c:areaChart>
        <c:grouping val="standard"/>
        <c:varyColors val="0"/>
        <c:ser>
          <c:idx val="2"/>
          <c:order val="0"/>
          <c:tx>
            <c:strRef>
              <c:f>Foglio1!$M$1</c:f>
              <c:strCache>
                <c:ptCount val="1"/>
                <c:pt idx="0">
                  <c:v>Harvested</c:v>
                </c:pt>
              </c:strCache>
            </c:strRef>
          </c:tx>
          <c:spPr>
            <a:solidFill>
              <a:srgbClr val="F1EFC1"/>
            </a:solidFill>
            <a:ln w="19050">
              <a:solidFill>
                <a:srgbClr val="FFFF00"/>
              </a:solidFill>
              <a:prstDash val="dash"/>
            </a:ln>
          </c:spPr>
          <c:val>
            <c:numRef>
              <c:f>Foglio1!$M$2:$M$21</c:f>
              <c:numCache>
                <c:formatCode>General</c:formatCode>
                <c:ptCount val="20"/>
                <c:pt idx="0">
                  <c:v>2474.9221904712458</c:v>
                </c:pt>
                <c:pt idx="1">
                  <c:v>1522.6502411405168</c:v>
                </c:pt>
                <c:pt idx="2">
                  <c:v>842.67611343226076</c:v>
                </c:pt>
                <c:pt idx="3">
                  <c:v>545.78050678784462</c:v>
                </c:pt>
                <c:pt idx="4">
                  <c:v>615.69002843616784</c:v>
                </c:pt>
                <c:pt idx="5">
                  <c:v>486.54614262827755</c:v>
                </c:pt>
                <c:pt idx="6">
                  <c:v>691.22639272961965</c:v>
                </c:pt>
                <c:pt idx="7">
                  <c:v>409.5963839556822</c:v>
                </c:pt>
                <c:pt idx="8">
                  <c:v>689.38149999603343</c:v>
                </c:pt>
                <c:pt idx="9">
                  <c:v>530.72691437879143</c:v>
                </c:pt>
                <c:pt idx="10">
                  <c:v>540.97516508580372</c:v>
                </c:pt>
                <c:pt idx="11">
                  <c:v>176.07112740870053</c:v>
                </c:pt>
                <c:pt idx="12">
                  <c:v>116.48382475960571</c:v>
                </c:pt>
                <c:pt idx="13">
                  <c:v>305.89786719203619</c:v>
                </c:pt>
                <c:pt idx="14">
                  <c:v>193.36049329798078</c:v>
                </c:pt>
                <c:pt idx="15">
                  <c:v>147.75660631291663</c:v>
                </c:pt>
                <c:pt idx="16">
                  <c:v>147.75660631291663</c:v>
                </c:pt>
                <c:pt idx="17">
                  <c:v>25.23878014408049</c:v>
                </c:pt>
                <c:pt idx="18">
                  <c:v>16.890872255646759</c:v>
                </c:pt>
                <c:pt idx="19">
                  <c:v>15.890194862715285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3067520"/>
        <c:axId val="93077888"/>
      </c:areaChart>
      <c:barChart>
        <c:barDir val="col"/>
        <c:grouping val="clustered"/>
        <c:varyColors val="0"/>
        <c:ser>
          <c:idx val="0"/>
          <c:order val="1"/>
          <c:tx>
            <c:strRef>
              <c:f>Foglio1!$K$1</c:f>
              <c:strCache>
                <c:ptCount val="1"/>
                <c:pt idx="0">
                  <c:v>Consumed (No-DBP)</c:v>
                </c:pt>
              </c:strCache>
            </c:strRef>
          </c:tx>
          <c:spPr>
            <a:solidFill>
              <a:schemeClr val="accent2"/>
            </a:solidFill>
            <a:ln w="38100">
              <a:prstDash val="solid"/>
            </a:ln>
          </c:spPr>
          <c:invertIfNegative val="0"/>
          <c:val>
            <c:numRef>
              <c:f>Foglio1!$K$2:$K$21</c:f>
              <c:numCache>
                <c:formatCode>General</c:formatCode>
                <c:ptCount val="20"/>
                <c:pt idx="0">
                  <c:v>1368.52798325</c:v>
                </c:pt>
                <c:pt idx="1">
                  <c:v>3690.3081912500002</c:v>
                </c:pt>
                <c:pt idx="2">
                  <c:v>3095.4708839999998</c:v>
                </c:pt>
                <c:pt idx="3">
                  <c:v>3357.4942062500004</c:v>
                </c:pt>
                <c:pt idx="4">
                  <c:v>4914.21696875</c:v>
                </c:pt>
                <c:pt idx="5">
                  <c:v>3559.9756465</c:v>
                </c:pt>
                <c:pt idx="6">
                  <c:v>3050.8323519999999</c:v>
                </c:pt>
                <c:pt idx="7">
                  <c:v>4472.1300929999998</c:v>
                </c:pt>
                <c:pt idx="8">
                  <c:v>2152.7830365</c:v>
                </c:pt>
                <c:pt idx="9">
                  <c:v>3184.6509442500001</c:v>
                </c:pt>
                <c:pt idx="10">
                  <c:v>2476.0785054999997</c:v>
                </c:pt>
                <c:pt idx="11">
                  <c:v>2565.7880729999997</c:v>
                </c:pt>
                <c:pt idx="12">
                  <c:v>2383.4736480000001</c:v>
                </c:pt>
                <c:pt idx="13">
                  <c:v>2066.9215642499998</c:v>
                </c:pt>
                <c:pt idx="14">
                  <c:v>1802.36324575</c:v>
                </c:pt>
                <c:pt idx="15">
                  <c:v>1332.12018085</c:v>
                </c:pt>
                <c:pt idx="16">
                  <c:v>1118.9830492000001</c:v>
                </c:pt>
                <c:pt idx="17">
                  <c:v>824.07912067500001</c:v>
                </c:pt>
                <c:pt idx="18">
                  <c:v>562.10183684999993</c:v>
                </c:pt>
                <c:pt idx="19">
                  <c:v>250.75734884999997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3067520"/>
        <c:axId val="93077888"/>
      </c:barChart>
      <c:catAx>
        <c:axId val="930675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b="1" dirty="0"/>
                  <a:t>Node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93077888"/>
        <c:crosses val="autoZero"/>
        <c:auto val="1"/>
        <c:lblAlgn val="ctr"/>
        <c:lblOffset val="100"/>
        <c:tickLblSkip val="2"/>
        <c:noMultiLvlLbl val="0"/>
      </c:catAx>
      <c:valAx>
        <c:axId val="93077888"/>
        <c:scaling>
          <c:logBase val="10"/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b="1" i="1" dirty="0"/>
                  <a:t>Power (µW)</a:t>
                </a:r>
              </a:p>
            </c:rich>
          </c:tx>
          <c:layout>
            <c:manualLayout>
              <c:xMode val="edge"/>
              <c:yMode val="edge"/>
              <c:x val="2.0133796710105192E-2"/>
              <c:y val="0.2905058395071861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1">
                <a:lumMod val="85000"/>
              </a:schemeClr>
            </a:solidFill>
          </a:ln>
        </c:spPr>
        <c:txPr>
          <a:bodyPr/>
          <a:lstStyle/>
          <a:p>
            <a:pPr algn="ctr" rtl="0">
              <a:defRPr/>
            </a:pPr>
            <a:endParaRPr lang="en-US"/>
          </a:p>
        </c:txPr>
        <c:crossAx val="93067520"/>
        <c:crosses val="autoZero"/>
        <c:crossBetween val="between"/>
      </c:valAx>
      <c:spPr>
        <a:ln>
          <a:solidFill>
            <a:schemeClr val="bg1">
              <a:lumMod val="85000"/>
            </a:schemeClr>
          </a:solidFill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 algn="ctr" rtl="0">
        <a:defRPr lang="en-US" sz="2400" b="0" i="0" u="none" strike="noStrike" kern="1200" baseline="0">
          <a:solidFill>
            <a:sysClr val="windowText" lastClr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76910574489866"/>
          <c:y val="6.5322573084101637E-2"/>
          <c:w val="0.78944251360765139"/>
          <c:h val="0.74925722139695838"/>
        </c:manualLayout>
      </c:layout>
      <c:areaChart>
        <c:grouping val="standard"/>
        <c:varyColors val="0"/>
        <c:ser>
          <c:idx val="2"/>
          <c:order val="0"/>
          <c:tx>
            <c:strRef>
              <c:f>Foglio1!$M$1</c:f>
              <c:strCache>
                <c:ptCount val="1"/>
                <c:pt idx="0">
                  <c:v>Harvested</c:v>
                </c:pt>
              </c:strCache>
            </c:strRef>
          </c:tx>
          <c:spPr>
            <a:solidFill>
              <a:srgbClr val="F1EFC1"/>
            </a:solidFill>
            <a:ln w="19050">
              <a:solidFill>
                <a:srgbClr val="FFFF00"/>
              </a:solidFill>
              <a:prstDash val="dash"/>
            </a:ln>
          </c:spPr>
          <c:val>
            <c:numRef>
              <c:f>Foglio1!$M$2:$M$21</c:f>
              <c:numCache>
                <c:formatCode>General</c:formatCode>
                <c:ptCount val="20"/>
                <c:pt idx="0">
                  <c:v>2474.9221904712458</c:v>
                </c:pt>
                <c:pt idx="1">
                  <c:v>1522.6502411405168</c:v>
                </c:pt>
                <c:pt idx="2">
                  <c:v>842.67611343226076</c:v>
                </c:pt>
                <c:pt idx="3">
                  <c:v>545.78050678784462</c:v>
                </c:pt>
                <c:pt idx="4">
                  <c:v>615.69002843616784</c:v>
                </c:pt>
                <c:pt idx="5">
                  <c:v>486.54614262827755</c:v>
                </c:pt>
                <c:pt idx="6">
                  <c:v>691.22639272961965</c:v>
                </c:pt>
                <c:pt idx="7">
                  <c:v>409.5963839556822</c:v>
                </c:pt>
                <c:pt idx="8">
                  <c:v>689.38149999603343</c:v>
                </c:pt>
                <c:pt idx="9">
                  <c:v>530.72691437879143</c:v>
                </c:pt>
                <c:pt idx="10">
                  <c:v>540.97516508580372</c:v>
                </c:pt>
                <c:pt idx="11">
                  <c:v>176.07112740870053</c:v>
                </c:pt>
                <c:pt idx="12">
                  <c:v>116.48382475960571</c:v>
                </c:pt>
                <c:pt idx="13">
                  <c:v>305.89786719203619</c:v>
                </c:pt>
                <c:pt idx="14">
                  <c:v>193.36049329798078</c:v>
                </c:pt>
                <c:pt idx="15">
                  <c:v>147.75660631291663</c:v>
                </c:pt>
                <c:pt idx="16">
                  <c:v>147.75660631291663</c:v>
                </c:pt>
                <c:pt idx="17">
                  <c:v>25.23878014408049</c:v>
                </c:pt>
                <c:pt idx="18">
                  <c:v>16.890872255646759</c:v>
                </c:pt>
                <c:pt idx="19">
                  <c:v>15.890194862715285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296448"/>
        <c:axId val="40298368"/>
      </c:areaChart>
      <c:barChart>
        <c:barDir val="col"/>
        <c:grouping val="clustered"/>
        <c:varyColors val="0"/>
        <c:ser>
          <c:idx val="0"/>
          <c:order val="1"/>
          <c:tx>
            <c:strRef>
              <c:f>Foglio1!$K$1</c:f>
              <c:strCache>
                <c:ptCount val="1"/>
                <c:pt idx="0">
                  <c:v>Consumed (No-DBP)</c:v>
                </c:pt>
              </c:strCache>
            </c:strRef>
          </c:tx>
          <c:spPr>
            <a:solidFill>
              <a:schemeClr val="accent2"/>
            </a:solidFill>
            <a:ln w="38100">
              <a:prstDash val="solid"/>
            </a:ln>
          </c:spPr>
          <c:invertIfNegative val="0"/>
          <c:val>
            <c:numRef>
              <c:f>Foglio1!$K$2:$K$21</c:f>
              <c:numCache>
                <c:formatCode>General</c:formatCode>
                <c:ptCount val="20"/>
                <c:pt idx="0">
                  <c:v>1368.52798325</c:v>
                </c:pt>
                <c:pt idx="1">
                  <c:v>3690.3081912500002</c:v>
                </c:pt>
                <c:pt idx="2">
                  <c:v>3095.4708839999998</c:v>
                </c:pt>
                <c:pt idx="3">
                  <c:v>3357.4942062500004</c:v>
                </c:pt>
                <c:pt idx="4">
                  <c:v>4914.21696875</c:v>
                </c:pt>
                <c:pt idx="5">
                  <c:v>3559.9756465</c:v>
                </c:pt>
                <c:pt idx="6">
                  <c:v>3050.8323519999999</c:v>
                </c:pt>
                <c:pt idx="7">
                  <c:v>4472.1300929999998</c:v>
                </c:pt>
                <c:pt idx="8">
                  <c:v>2152.7830365</c:v>
                </c:pt>
                <c:pt idx="9">
                  <c:v>3184.6509442500001</c:v>
                </c:pt>
                <c:pt idx="10">
                  <c:v>2476.0785054999997</c:v>
                </c:pt>
                <c:pt idx="11">
                  <c:v>2565.7880729999997</c:v>
                </c:pt>
                <c:pt idx="12">
                  <c:v>2383.4736480000001</c:v>
                </c:pt>
                <c:pt idx="13">
                  <c:v>2066.9215642499998</c:v>
                </c:pt>
                <c:pt idx="14">
                  <c:v>1802.36324575</c:v>
                </c:pt>
                <c:pt idx="15">
                  <c:v>1332.12018085</c:v>
                </c:pt>
                <c:pt idx="16">
                  <c:v>1118.9830492000001</c:v>
                </c:pt>
                <c:pt idx="17">
                  <c:v>824.07912067500001</c:v>
                </c:pt>
                <c:pt idx="18">
                  <c:v>562.10183684999993</c:v>
                </c:pt>
                <c:pt idx="19">
                  <c:v>250.75734884999997</c:v>
                </c:pt>
              </c:numCache>
            </c:numRef>
          </c:val>
        </c:ser>
        <c:ser>
          <c:idx val="1"/>
          <c:order val="2"/>
          <c:tx>
            <c:strRef>
              <c:f>Foglio1!$L$1</c:f>
              <c:strCache>
                <c:ptCount val="1"/>
                <c:pt idx="0">
                  <c:v>Consumed (DBP)</c:v>
                </c:pt>
              </c:strCache>
            </c:strRef>
          </c:tx>
          <c:spPr>
            <a:solidFill>
              <a:srgbClr val="00B050"/>
            </a:solidFill>
            <a:ln w="38100">
              <a:prstDash val="dash"/>
            </a:ln>
          </c:spPr>
          <c:invertIfNegative val="0"/>
          <c:val>
            <c:numRef>
              <c:f>Foglio1!$L$2:$L$21</c:f>
              <c:numCache>
                <c:formatCode>General</c:formatCode>
                <c:ptCount val="20"/>
                <c:pt idx="0">
                  <c:v>19.568749999999998</c:v>
                </c:pt>
                <c:pt idx="1">
                  <c:v>20.344499999999996</c:v>
                </c:pt>
                <c:pt idx="2">
                  <c:v>18.697499999999998</c:v>
                </c:pt>
                <c:pt idx="3">
                  <c:v>18.128</c:v>
                </c:pt>
                <c:pt idx="4">
                  <c:v>16.76925</c:v>
                </c:pt>
                <c:pt idx="5">
                  <c:v>15.546250000000001</c:v>
                </c:pt>
                <c:pt idx="6">
                  <c:v>14.89925</c:v>
                </c:pt>
                <c:pt idx="7">
                  <c:v>14.735250000000001</c:v>
                </c:pt>
                <c:pt idx="8">
                  <c:v>14.427</c:v>
                </c:pt>
                <c:pt idx="9">
                  <c:v>14.358000000000001</c:v>
                </c:pt>
                <c:pt idx="10">
                  <c:v>14.26675</c:v>
                </c:pt>
                <c:pt idx="11">
                  <c:v>14.2155</c:v>
                </c:pt>
                <c:pt idx="12">
                  <c:v>14.17675</c:v>
                </c:pt>
                <c:pt idx="13">
                  <c:v>14.156750000000001</c:v>
                </c:pt>
                <c:pt idx="14">
                  <c:v>14.124249999999998</c:v>
                </c:pt>
                <c:pt idx="15">
                  <c:v>14.10825</c:v>
                </c:pt>
                <c:pt idx="16">
                  <c:v>14.105</c:v>
                </c:pt>
                <c:pt idx="17">
                  <c:v>14.10225</c:v>
                </c:pt>
                <c:pt idx="18">
                  <c:v>14.100999999999999</c:v>
                </c:pt>
                <c:pt idx="19">
                  <c:v>14.099500000000001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296448"/>
        <c:axId val="40298368"/>
      </c:barChart>
      <c:catAx>
        <c:axId val="402964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b="1" dirty="0"/>
                  <a:t>Node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40298368"/>
        <c:crosses val="autoZero"/>
        <c:auto val="1"/>
        <c:lblAlgn val="ctr"/>
        <c:lblOffset val="100"/>
        <c:tickLblSkip val="2"/>
        <c:noMultiLvlLbl val="0"/>
      </c:catAx>
      <c:valAx>
        <c:axId val="40298368"/>
        <c:scaling>
          <c:logBase val="10"/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b="1" i="1" dirty="0"/>
                  <a:t>Power (µW)</a:t>
                </a:r>
              </a:p>
            </c:rich>
          </c:tx>
          <c:layout>
            <c:manualLayout>
              <c:xMode val="edge"/>
              <c:yMode val="edge"/>
              <c:x val="2.0133796710105192E-2"/>
              <c:y val="0.2905058395071861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1">
                <a:lumMod val="85000"/>
              </a:schemeClr>
            </a:solidFill>
          </a:ln>
        </c:spPr>
        <c:txPr>
          <a:bodyPr/>
          <a:lstStyle/>
          <a:p>
            <a:pPr algn="ctr" rtl="0">
              <a:defRPr/>
            </a:pPr>
            <a:endParaRPr lang="en-US"/>
          </a:p>
        </c:txPr>
        <c:crossAx val="40296448"/>
        <c:crosses val="autoZero"/>
        <c:crossBetween val="between"/>
      </c:valAx>
      <c:spPr>
        <a:ln>
          <a:solidFill>
            <a:schemeClr val="bg1">
              <a:lumMod val="85000"/>
            </a:schemeClr>
          </a:solidFill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 algn="ctr" rtl="0">
        <a:defRPr lang="en-US" sz="2400" b="0" i="0" u="none" strike="noStrike" kern="1200" baseline="0">
          <a:solidFill>
            <a:sysClr val="windowText" lastClr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084" cy="496332"/>
          </a:xfrm>
          <a:prstGeom prst="rect">
            <a:avLst/>
          </a:prstGeom>
        </p:spPr>
        <p:txBody>
          <a:bodyPr vert="horz" lIns="91695" tIns="45848" rIns="91695" bIns="45848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997" y="0"/>
            <a:ext cx="2946084" cy="496332"/>
          </a:xfrm>
          <a:prstGeom prst="rect">
            <a:avLst/>
          </a:prstGeom>
        </p:spPr>
        <p:txBody>
          <a:bodyPr vert="horz" lIns="91695" tIns="45848" rIns="91695" bIns="45848" rtlCol="0"/>
          <a:lstStyle>
            <a:lvl1pPr algn="r">
              <a:defRPr sz="1200"/>
            </a:lvl1pPr>
          </a:lstStyle>
          <a:p>
            <a:fld id="{43B3DE37-2272-4596-8235-F5982C00F632}" type="datetimeFigureOut">
              <a:rPr lang="it-IT" smtClean="0"/>
              <a:t>18/06/2014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716"/>
            <a:ext cx="2946084" cy="496332"/>
          </a:xfrm>
          <a:prstGeom prst="rect">
            <a:avLst/>
          </a:prstGeom>
        </p:spPr>
        <p:txBody>
          <a:bodyPr vert="horz" lIns="91695" tIns="45848" rIns="91695" bIns="45848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997" y="9428716"/>
            <a:ext cx="2946084" cy="496332"/>
          </a:xfrm>
          <a:prstGeom prst="rect">
            <a:avLst/>
          </a:prstGeom>
        </p:spPr>
        <p:txBody>
          <a:bodyPr vert="horz" lIns="91695" tIns="45848" rIns="91695" bIns="45848" rtlCol="0" anchor="b"/>
          <a:lstStyle>
            <a:lvl1pPr algn="r">
              <a:defRPr sz="1200"/>
            </a:lvl1pPr>
          </a:lstStyle>
          <a:p>
            <a:fld id="{6E2B76CC-848E-44AF-B1FF-EC2A3D43DFC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74338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332"/>
          </a:xfrm>
          <a:prstGeom prst="rect">
            <a:avLst/>
          </a:prstGeom>
        </p:spPr>
        <p:txBody>
          <a:bodyPr vert="horz" lIns="91695" tIns="45848" rIns="91695" bIns="45848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60" cy="496332"/>
          </a:xfrm>
          <a:prstGeom prst="rect">
            <a:avLst/>
          </a:prstGeom>
        </p:spPr>
        <p:txBody>
          <a:bodyPr vert="horz" lIns="91695" tIns="45848" rIns="91695" bIns="45848" rtlCol="0"/>
          <a:lstStyle>
            <a:lvl1pPr algn="r">
              <a:defRPr sz="1200"/>
            </a:lvl1pPr>
          </a:lstStyle>
          <a:p>
            <a:fld id="{478961B8-B30A-4691-A785-DA107C1FD456}" type="datetimeFigureOut">
              <a:rPr lang="it-IT" smtClean="0"/>
              <a:t>18/06/2014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95" tIns="45848" rIns="91695" bIns="45848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695" tIns="45848" rIns="91695" bIns="4584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60" cy="496332"/>
          </a:xfrm>
          <a:prstGeom prst="rect">
            <a:avLst/>
          </a:prstGeom>
        </p:spPr>
        <p:txBody>
          <a:bodyPr vert="horz" lIns="91695" tIns="45848" rIns="91695" bIns="45848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60" cy="496332"/>
          </a:xfrm>
          <a:prstGeom prst="rect">
            <a:avLst/>
          </a:prstGeom>
        </p:spPr>
        <p:txBody>
          <a:bodyPr vert="horz" lIns="91695" tIns="45848" rIns="91695" bIns="45848" rtlCol="0" anchor="b"/>
          <a:lstStyle>
            <a:lvl1pPr algn="r">
              <a:defRPr sz="1200"/>
            </a:lvl1pPr>
          </a:lstStyle>
          <a:p>
            <a:fld id="{18AC37DC-59B7-41C5-8514-DBFEC47025C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5728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Energetic</a:t>
            </a:r>
            <a:r>
              <a:rPr lang="en-US" baseline="0" dirty="0" smtClean="0"/>
              <a:t> Sustainable </a:t>
            </a:r>
          </a:p>
          <a:p>
            <a:r>
              <a:rPr lang="en-US" dirty="0" smtClean="0"/>
              <a:t>Power consumption Model…. </a:t>
            </a:r>
          </a:p>
          <a:p>
            <a:r>
              <a:rPr lang="en-US" dirty="0" smtClean="0"/>
              <a:t>Title</a:t>
            </a:r>
            <a:r>
              <a:rPr lang="en-US" baseline="0" dirty="0" smtClean="0"/>
              <a:t>… and </a:t>
            </a:r>
          </a:p>
          <a:p>
            <a:r>
              <a:rPr lang="en-US" baseline="0" dirty="0" smtClean="0"/>
              <a:t>Simulator evaluation details are missing altogether 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Gp’s</a:t>
            </a:r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 - wakeup radio prototypes</a:t>
            </a:r>
          </a:p>
          <a:p>
            <a:r>
              <a:rPr lang="en-US" baseline="0" dirty="0" smtClean="0"/>
              <a:t> - motivate case study with that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 details of 380 and wakeup receiver !!!!!</a:t>
            </a:r>
          </a:p>
          <a:p>
            <a:r>
              <a:rPr lang="en-US" baseline="0" dirty="0" smtClean="0"/>
              <a:t>JUSTIFY!</a:t>
            </a:r>
          </a:p>
          <a:p>
            <a:endParaRPr lang="en-US" baseline="0" dirty="0" smtClean="0"/>
          </a:p>
          <a:p>
            <a:r>
              <a:rPr lang="en-US" baseline="0" dirty="0" smtClean="0"/>
              <a:t>Define baseline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 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AC37DC-59B7-41C5-8514-DBFEC47025C8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06206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Focus on next </a:t>
            </a:r>
          </a:p>
          <a:p>
            <a:r>
              <a:rPr lang="en-US" dirty="0" smtClean="0"/>
              <a:t>Treat it as outline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AC37DC-59B7-41C5-8514-DBFEC47025C8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75914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Hints to case study</a:t>
            </a:r>
            <a:r>
              <a:rPr lang="en-US" baseline="0" dirty="0" smtClean="0"/>
              <a:t> ??</a:t>
            </a:r>
          </a:p>
          <a:p>
            <a:r>
              <a:rPr lang="en-US" baseline="0" dirty="0" smtClean="0"/>
              <a:t>FF: “unicast” </a:t>
            </a:r>
            <a:r>
              <a:rPr lang="en-US" baseline="0" dirty="0" err="1" smtClean="0"/>
              <a:t>unintendedpackets</a:t>
            </a:r>
            <a:r>
              <a:rPr lang="en-US" baseline="0" dirty="0" smtClean="0"/>
              <a:t> 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AC37DC-59B7-41C5-8514-DBFEC47025C8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72463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AC37DC-59B7-41C5-8514-DBFEC47025C8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78851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 energetically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Did a lot got little</a:t>
            </a:r>
          </a:p>
          <a:p>
            <a:r>
              <a:rPr lang="en-US" dirty="0" smtClean="0"/>
              <a:t>Radical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AC37DC-59B7-41C5-8514-DBFEC47025C8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79280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r>
              <a:rPr lang="en-US" dirty="0" smtClean="0"/>
              <a:t>Could</a:t>
            </a:r>
            <a:r>
              <a:rPr lang="en-US" baseline="0" dirty="0" smtClean="0"/>
              <a:t> not find comparable numbers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AC37DC-59B7-41C5-8514-DBFEC47025C8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61825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Animation</a:t>
            </a:r>
          </a:p>
          <a:p>
            <a:r>
              <a:rPr lang="en-US" dirty="0" smtClean="0"/>
              <a:t>Border </a:t>
            </a:r>
          </a:p>
          <a:p>
            <a:r>
              <a:rPr lang="en-US" dirty="0" smtClean="0"/>
              <a:t>Too much blue</a:t>
            </a:r>
          </a:p>
          <a:p>
            <a:r>
              <a:rPr lang="en-US" dirty="0" smtClean="0"/>
              <a:t>Fix it visually</a:t>
            </a:r>
          </a:p>
          <a:p>
            <a:endParaRPr lang="en-US" dirty="0" smtClean="0"/>
          </a:p>
          <a:p>
            <a:r>
              <a:rPr lang="en-US" dirty="0" err="1" smtClean="0"/>
              <a:t>awefull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AC37DC-59B7-41C5-8514-DBFEC47025C8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78814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lot of traffic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tx</a:t>
            </a:r>
            <a:r>
              <a:rPr lang="en-US" baseline="0" dirty="0" smtClean="0"/>
              <a:t> + </a:t>
            </a:r>
            <a:r>
              <a:rPr lang="en-US" baseline="0" dirty="0" err="1" smtClean="0"/>
              <a:t>fws</a:t>
            </a:r>
            <a:r>
              <a:rPr lang="en-US" baseline="0" dirty="0" smtClean="0"/>
              <a:t> </a:t>
            </a:r>
            <a:r>
              <a:rPr lang="en-US" baseline="0" dirty="0" smtClean="0">
                <a:sym typeface="Wingdings" panose="05000000000000000000" pitchFamily="2" charset="2"/>
              </a:rPr>
              <a:t>2.6 eliminating benefit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AC37DC-59B7-41C5-8514-DBFEC47025C8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44424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AC37DC-59B7-41C5-8514-DBFEC47025C8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52544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 also</a:t>
            </a:r>
            <a:r>
              <a:rPr lang="en-US" baseline="0" dirty="0" smtClean="0"/>
              <a:t> defines the layout</a:t>
            </a:r>
          </a:p>
          <a:p>
            <a:r>
              <a:rPr lang="en-US" baseline="0" dirty="0" smtClean="0"/>
              <a:t>Add </a:t>
            </a:r>
            <a:r>
              <a:rPr lang="en-US" baseline="0" dirty="0" err="1" smtClean="0"/>
              <a:t>Sotware</a:t>
            </a:r>
            <a:r>
              <a:rPr lang="en-US" baseline="0" dirty="0" smtClean="0"/>
              <a:t> hardware labels </a:t>
            </a:r>
          </a:p>
          <a:p>
            <a:r>
              <a:rPr lang="en-US" baseline="0" dirty="0" smtClean="0"/>
              <a:t>Add the numbers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AC37DC-59B7-41C5-8514-DBFEC47025C8}" type="slidenum">
              <a:rPr lang="it-IT" smtClean="0"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08791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AC37DC-59B7-41C5-8514-DBFEC47025C8}" type="slidenum">
              <a:rPr lang="it-IT" smtClean="0"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9564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dirty="0" smtClean="0">
                <a:ea typeface="ＭＳ Ｐゴシック" charset="0"/>
                <a:cs typeface="ＭＳ Ｐゴシック" charset="0"/>
              </a:rPr>
              <a:t>Put it </a:t>
            </a:r>
          </a:p>
          <a:p>
            <a:endParaRPr lang="en-US" dirty="0" smtClean="0">
              <a:ea typeface="ＭＳ Ｐゴシック" charset="0"/>
              <a:cs typeface="ＭＳ Ｐゴシック" charset="0"/>
            </a:endParaRPr>
          </a:p>
          <a:p>
            <a:endParaRPr lang="en-US" dirty="0" smtClean="0"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ea typeface="ＭＳ Ｐゴシック" charset="0"/>
                <a:cs typeface="ＭＳ Ｐゴシック" charset="0"/>
              </a:rPr>
              <a:t>How it is typically done</a:t>
            </a:r>
          </a:p>
          <a:p>
            <a:r>
              <a:rPr lang="en-US" dirty="0" smtClean="0">
                <a:ea typeface="ＭＳ Ｐゴシック" charset="0"/>
                <a:cs typeface="ＭＳ Ｐゴシック" charset="0"/>
              </a:rPr>
              <a:t>Objective</a:t>
            </a:r>
            <a:r>
              <a:rPr lang="en-US" baseline="0" dirty="0" smtClean="0">
                <a:ea typeface="ＭＳ Ｐゴシック" charset="0"/>
                <a:cs typeface="ＭＳ Ｐゴシック" charset="0"/>
              </a:rPr>
              <a:t>: day time, It is not to dark .. </a:t>
            </a:r>
          </a:p>
          <a:p>
            <a:r>
              <a:rPr lang="en-US" baseline="0" dirty="0" smtClean="0">
                <a:ea typeface="ＭＳ Ｐゴシック" charset="0"/>
                <a:cs typeface="ＭＳ Ｐゴシック" charset="0"/>
              </a:rPr>
              <a:t>Night not too bright </a:t>
            </a:r>
          </a:p>
          <a:p>
            <a:r>
              <a:rPr lang="en-US" baseline="0" dirty="0" smtClean="0">
                <a:ea typeface="ＭＳ Ｐゴシック" charset="0"/>
                <a:cs typeface="ＭＳ Ｐゴシック" charset="0"/>
              </a:rPr>
              <a:t>driver </a:t>
            </a:r>
            <a:endParaRPr lang="en-US" dirty="0" smtClean="0"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ea typeface="ＭＳ Ｐゴシック" charset="0"/>
                <a:cs typeface="ＭＳ Ｐゴシック" charset="0"/>
              </a:rPr>
              <a:t>Statically over provisions the light</a:t>
            </a:r>
          </a:p>
          <a:p>
            <a:r>
              <a:rPr lang="en-US" dirty="0" smtClean="0">
                <a:ea typeface="ＭＳ Ｐゴシック" charset="0"/>
                <a:cs typeface="ＭＳ Ｐゴシック" charset="0"/>
              </a:rPr>
              <a:t>Over provisions</a:t>
            </a:r>
          </a:p>
          <a:p>
            <a:r>
              <a:rPr lang="en-US" dirty="0" smtClean="0">
                <a:ea typeface="ＭＳ Ｐゴシック" charset="0"/>
                <a:cs typeface="ＭＳ Ｐゴシック" charset="0"/>
              </a:rPr>
              <a:t>Ponte</a:t>
            </a:r>
            <a:r>
              <a:rPr lang="en-US" baseline="0" dirty="0" smtClean="0">
                <a:ea typeface="ＭＳ Ｐゴシック" charset="0"/>
                <a:cs typeface="ＭＳ Ｐゴシック" charset="0"/>
              </a:rPr>
              <a:t> alto and its statistics</a:t>
            </a:r>
          </a:p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21" eaLnBrk="0" hangingPunct="0">
              <a:defRPr sz="15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6592337" indent="-36151282" defTabSz="955621" eaLnBrk="0" hangingPunct="0">
              <a:defRPr sz="1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41056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882112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23168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76422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41A6120-CF7D-B24A-8E8B-69CDB03C70A4}" type="slidenum">
              <a:rPr lang="it-IT" sz="1300">
                <a:solidFill>
                  <a:schemeClr val="tx1"/>
                </a:solidFill>
              </a:rPr>
              <a:pPr eaLnBrk="1" hangingPunct="1"/>
              <a:t>2</a:t>
            </a:fld>
            <a:endParaRPr lang="it-IT" sz="13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shortnen</a:t>
            </a:r>
            <a:endParaRPr lang="en-US" dirty="0" smtClean="0"/>
          </a:p>
          <a:p>
            <a:r>
              <a:rPr lang="en-US" dirty="0" err="1" smtClean="0"/>
              <a:t>Wanna</a:t>
            </a:r>
            <a:r>
              <a:rPr lang="en-US" dirty="0" smtClean="0"/>
              <a:t> get rid of batteries</a:t>
            </a:r>
          </a:p>
          <a:p>
            <a:r>
              <a:rPr lang="en-US" dirty="0" smtClean="0"/>
              <a:t>Batteries</a:t>
            </a:r>
            <a:r>
              <a:rPr lang="en-US" baseline="0" dirty="0" smtClean="0"/>
              <a:t> are expensive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AC37DC-59B7-41C5-8514-DBFEC47025C8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58253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Put text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AC37DC-59B7-41C5-8514-DBFEC47025C8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58253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 also</a:t>
            </a:r>
            <a:r>
              <a:rPr lang="en-US" baseline="0" dirty="0" smtClean="0"/>
              <a:t> defines the layout</a:t>
            </a:r>
          </a:p>
          <a:p>
            <a:r>
              <a:rPr lang="en-US" baseline="0" dirty="0" smtClean="0"/>
              <a:t>Add </a:t>
            </a:r>
            <a:r>
              <a:rPr lang="en-US" baseline="0" dirty="0" err="1" smtClean="0"/>
              <a:t>Sotware</a:t>
            </a:r>
            <a:r>
              <a:rPr lang="en-US" baseline="0" dirty="0" smtClean="0"/>
              <a:t> hardware labels </a:t>
            </a:r>
          </a:p>
          <a:p>
            <a:r>
              <a:rPr lang="en-US" baseline="0" dirty="0" smtClean="0"/>
              <a:t>Add the numbers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AC37DC-59B7-41C5-8514-DBFEC47025C8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08791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Data collection trees bias unfairly</a:t>
            </a:r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Forwarding </a:t>
            </a:r>
          </a:p>
          <a:p>
            <a:r>
              <a:rPr lang="en-US" baseline="0" dirty="0" smtClean="0"/>
              <a:t>+</a:t>
            </a:r>
          </a:p>
          <a:p>
            <a:endParaRPr lang="en-US" baseline="0" dirty="0" smtClean="0"/>
          </a:p>
          <a:p>
            <a:r>
              <a:rPr lang="en-US" baseline="0" dirty="0" smtClean="0"/>
              <a:t>Particular wakeup re</a:t>
            </a:r>
          </a:p>
          <a:p>
            <a:r>
              <a:rPr lang="en-US" baseline="0" dirty="0" smtClean="0"/>
              <a:t>Tree 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AC37DC-59B7-41C5-8514-DBFEC47025C8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30404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Exactly same data ------------------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A lot of DATAAAAAAAAAAAAAAAAAAAAAAAAAAAAAAAAAAAAAA</a:t>
            </a:r>
          </a:p>
          <a:p>
            <a:r>
              <a:rPr lang="en-US" dirty="0" smtClean="0"/>
              <a:t>actual</a:t>
            </a:r>
          </a:p>
          <a:p>
            <a:r>
              <a:rPr lang="en-US" dirty="0" smtClean="0"/>
              <a:t>less</a:t>
            </a:r>
          </a:p>
          <a:p>
            <a:endParaRPr lang="en-US" dirty="0" smtClean="0"/>
          </a:p>
          <a:p>
            <a:r>
              <a:rPr lang="en-US" dirty="0" smtClean="0"/>
              <a:t>Sink GATHERS</a:t>
            </a:r>
          </a:p>
          <a:p>
            <a:r>
              <a:rPr lang="en-US" dirty="0" smtClean="0"/>
              <a:t>Sink PREDICTS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3F58C-868B-924F-AC61-B7B02818BF2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8304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Congestion</a:t>
            </a:r>
          </a:p>
          <a:p>
            <a:r>
              <a:rPr lang="en-US" dirty="0" smtClean="0"/>
              <a:t>Overhearing </a:t>
            </a:r>
          </a:p>
          <a:p>
            <a:r>
              <a:rPr lang="en-US" dirty="0" smtClean="0"/>
              <a:t>Communication cost</a:t>
            </a:r>
          </a:p>
          <a:p>
            <a:r>
              <a:rPr lang="en-US" dirty="0" smtClean="0"/>
              <a:t>PBDC </a:t>
            </a:r>
          </a:p>
          <a:p>
            <a:r>
              <a:rPr lang="en-US" dirty="0" smtClean="0"/>
              <a:t>DPM – Energy</a:t>
            </a:r>
            <a:r>
              <a:rPr lang="en-US" baseline="0" dirty="0" smtClean="0"/>
              <a:t> saving </a:t>
            </a:r>
          </a:p>
          <a:p>
            <a:r>
              <a:rPr lang="en-US" baseline="0" dirty="0" smtClean="0"/>
              <a:t>Wakeup receiver: periodic receive checks, transmission times &amp; receptions times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AC37DC-59B7-41C5-8514-DBFEC47025C8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24812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this table is????</a:t>
            </a:r>
          </a:p>
          <a:p>
            <a:endParaRPr lang="en-US" dirty="0" smtClean="0"/>
          </a:p>
          <a:p>
            <a:r>
              <a:rPr lang="en-US" dirty="0" smtClean="0"/>
              <a:t>Software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hw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AC37DC-59B7-41C5-8514-DBFEC47025C8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7885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A5C78A6-BCCE-4A55-A127-82FD4B87531D}" type="datetime1">
              <a:rPr lang="it-IT" smtClean="0"/>
              <a:t>18/06/2014</a:t>
            </a:fld>
            <a:endParaRPr lang="it-IT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CF70D48-2817-450F-B819-EDCE65F51D6B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20EB43-8286-4A4B-AD80-86387529B2CA}" type="datetime1">
              <a:rPr lang="it-IT" smtClean="0"/>
              <a:t>18/06/2014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F70D48-2817-450F-B819-EDCE65F51D6B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5590A5-9A48-46E1-9490-B26A3D5DCE63}" type="datetime1">
              <a:rPr lang="it-IT" smtClean="0"/>
              <a:t>18/06/2014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F70D48-2817-450F-B819-EDCE65F51D6B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72A265-B2C2-4EE4-AC8B-FDEA648660F2}" type="datetime1">
              <a:rPr lang="it-IT" smtClean="0"/>
              <a:t>18/06/2014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F70D48-2817-450F-B819-EDCE65F51D6B}" type="slidenum">
              <a:rPr lang="it-IT" smtClean="0"/>
              <a:t>‹#›</a:t>
            </a:fld>
            <a:endParaRPr lang="it-IT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2E1F58-B567-48A0-B2FF-A592CE642434}" type="datetime1">
              <a:rPr lang="it-IT" smtClean="0"/>
              <a:t>18/06/2014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F70D48-2817-450F-B819-EDCE65F51D6B}" type="slidenum">
              <a:rPr lang="it-IT" smtClean="0"/>
              <a:t>‹#›</a:t>
            </a:fld>
            <a:endParaRPr lang="it-IT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8A0B7E-F149-412D-BEA7-6A226102BE52}" type="datetime1">
              <a:rPr lang="it-IT" smtClean="0"/>
              <a:t>18/06/2014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F70D48-2817-450F-B819-EDCE65F51D6B}" type="slidenum">
              <a:rPr lang="it-IT" smtClean="0"/>
              <a:t>‹#›</a:t>
            </a:fld>
            <a:endParaRPr lang="it-IT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554D5D-9702-4AE9-89D0-9F1776F5A826}" type="datetime1">
              <a:rPr lang="it-IT" smtClean="0"/>
              <a:t>18/06/2014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F70D48-2817-450F-B819-EDCE65F51D6B}" type="slidenum">
              <a:rPr lang="it-IT" smtClean="0"/>
              <a:t>‹#›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ED836A-4CBF-4EA1-B33A-E54D591F4C32}" type="datetime1">
              <a:rPr lang="it-IT" smtClean="0"/>
              <a:t>18/06/2014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F70D48-2817-450F-B819-EDCE65F51D6B}" type="slidenum">
              <a:rPr lang="it-IT" smtClean="0"/>
              <a:t>‹#›</a:t>
            </a:fld>
            <a:endParaRPr lang="it-IT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95E171-21DD-441A-9797-26931084CB80}" type="datetime1">
              <a:rPr lang="it-IT" smtClean="0"/>
              <a:t>18/06/2014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F70D48-2817-450F-B819-EDCE65F51D6B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6A98FB3-37E5-4237-838C-782655A0E4DB}" type="datetime1">
              <a:rPr lang="it-IT" smtClean="0"/>
              <a:t>18/06/2014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F70D48-2817-450F-B819-EDCE65F51D6B}" type="slidenum">
              <a:rPr lang="it-IT" smtClean="0"/>
              <a:t>‹#›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F84878A-D62C-4CCA-98B8-1575AED97A88}" type="datetime1">
              <a:rPr lang="it-IT" smtClean="0"/>
              <a:t>18/06/2014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CF70D48-2817-450F-B819-EDCE65F51D6B}" type="slidenum">
              <a:rPr lang="it-IT" smtClean="0"/>
              <a:t>‹#›</a:t>
            </a:fld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452C5CA-25B9-45BD-8FC6-79AA93956484}" type="datetime1">
              <a:rPr lang="it-IT" smtClean="0"/>
              <a:t>18/06/2014</a:t>
            </a:fld>
            <a:endParaRPr lang="it-IT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CF70D48-2817-450F-B819-EDCE65F51D6B}" type="slidenum">
              <a:rPr lang="it-IT" smtClean="0"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e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mailto:raza@fbk.eu" TargetMode="Externa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0206" y="2420888"/>
            <a:ext cx="7480147" cy="1152128"/>
          </a:xfrm>
        </p:spPr>
        <p:txBody>
          <a:bodyPr>
            <a:noAutofit/>
          </a:bodyPr>
          <a:lstStyle/>
          <a:p>
            <a:r>
              <a:rPr lang="en-GB" sz="2800" dirty="0"/>
              <a:t>Towards a True Energetically </a:t>
            </a:r>
            <a:r>
              <a:rPr lang="en-GB" sz="2800" dirty="0" smtClean="0"/>
              <a:t>Sustainable WSN:  A Case </a:t>
            </a:r>
            <a:r>
              <a:rPr lang="en-GB" sz="2800" dirty="0"/>
              <a:t>Study with Prediction-Based Data </a:t>
            </a:r>
            <a:r>
              <a:rPr lang="en-GB" sz="2800" dirty="0" smtClean="0"/>
              <a:t>Collection </a:t>
            </a:r>
            <a:r>
              <a:rPr lang="en-US" sz="2800" dirty="0" smtClean="0"/>
              <a:t>and </a:t>
            </a:r>
            <a:r>
              <a:rPr lang="en-US" sz="2800" dirty="0"/>
              <a:t>a Wake-up Receiver</a:t>
            </a:r>
            <a:endParaRPr lang="it-IT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1" y="4149080"/>
            <a:ext cx="8287518" cy="1296144"/>
          </a:xfrm>
        </p:spPr>
        <p:txBody>
          <a:bodyPr>
            <a:normAutofit/>
          </a:bodyPr>
          <a:lstStyle/>
          <a:p>
            <a:pPr algn="r"/>
            <a:r>
              <a:rPr lang="it-IT" sz="2200" dirty="0"/>
              <a:t>Alessandro </a:t>
            </a:r>
            <a:r>
              <a:rPr lang="it-IT" sz="2200" dirty="0" err="1"/>
              <a:t>Bogliolo</a:t>
            </a:r>
            <a:r>
              <a:rPr lang="it-IT" sz="2200" dirty="0"/>
              <a:t>, Valerio Freschi, Emanuele Lattanzi, Amy L. </a:t>
            </a:r>
            <a:r>
              <a:rPr lang="it-IT" sz="2200" dirty="0" smtClean="0"/>
              <a:t>Murphy </a:t>
            </a:r>
            <a:r>
              <a:rPr lang="it-IT" sz="2200" dirty="0"/>
              <a:t>and </a:t>
            </a:r>
            <a:r>
              <a:rPr lang="it-IT" sz="2200" b="1" dirty="0">
                <a:solidFill>
                  <a:srgbClr val="C00000"/>
                </a:solidFill>
              </a:rPr>
              <a:t>Usman Raza</a:t>
            </a:r>
          </a:p>
        </p:txBody>
      </p:sp>
      <p:pic>
        <p:nvPicPr>
          <p:cNvPr id="5" name="Picture 4" descr="FBK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8210"/>
            <a:ext cx="1141837" cy="9665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2988" y="2060848"/>
            <a:ext cx="1232821" cy="1440160"/>
          </a:xfrm>
          <a:prstGeom prst="rect">
            <a:avLst/>
          </a:prstGeom>
        </p:spPr>
      </p:pic>
      <p:pic>
        <p:nvPicPr>
          <p:cNvPr id="1026" name="Picture 2" descr="http://www.uniurb.it/it/portale/img-portale-3/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528" y="68769"/>
            <a:ext cx="2114550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78624" y="119293"/>
            <a:ext cx="2542967" cy="946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982341"/>
            <a:ext cx="146685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70D48-2817-450F-B819-EDCE65F51D6B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7176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604"/>
    </mc:Choice>
    <mc:Fallback xmlns="">
      <p:transition spd="slow" advTm="37604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70D48-2817-450F-B819-EDCE65F51D6B}" type="slidenum">
              <a:rPr lang="it-IT" smtClean="0"/>
              <a:t>10</a:t>
            </a:fld>
            <a:endParaRPr lang="it-IT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Lifetime Improvement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407183"/>
              </p:ext>
            </p:extLst>
          </p:nvPr>
        </p:nvGraphicFramePr>
        <p:xfrm>
          <a:off x="1115616" y="1700808"/>
          <a:ext cx="6787087" cy="13960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0225"/>
                <a:gridCol w="1128519"/>
                <a:gridCol w="1128519"/>
                <a:gridCol w="1123366"/>
                <a:gridCol w="1384458"/>
                <a:gridCol w="1442000"/>
              </a:tblGrid>
              <a:tr h="607962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No.</a:t>
                      </a:r>
                      <a:endParaRPr lang="en-US" sz="16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Dynamic Power Management</a:t>
                      </a:r>
                      <a:endParaRPr lang="en-US" sz="16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Wakeup </a:t>
                      </a:r>
                    </a:p>
                    <a:p>
                      <a:pPr algn="ctr"/>
                      <a:r>
                        <a:rPr lang="en-US" sz="1600" dirty="0" smtClean="0"/>
                        <a:t>Receiver</a:t>
                      </a:r>
                      <a:endParaRPr lang="en-US" sz="16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Lifetime  Improvement</a:t>
                      </a:r>
                      <a:endParaRPr lang="en-US" sz="1600" b="1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19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MCU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Radio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6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Periodic</a:t>
                      </a:r>
                      <a:endParaRPr kumimoji="0" lang="en-US" sz="16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6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DBP</a:t>
                      </a:r>
                      <a:endParaRPr kumimoji="0" lang="en-US" sz="16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436127"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Standby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LPM1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baseline="0" dirty="0" smtClean="0"/>
                        <a:t>1x</a:t>
                      </a:r>
                      <a:endParaRPr lang="en-US" sz="1600" b="0" i="0" dirty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1.7x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7" name="Rounded Rectangular Callout 6"/>
          <p:cNvSpPr/>
          <p:nvPr/>
        </p:nvSpPr>
        <p:spPr>
          <a:xfrm>
            <a:off x="683568" y="3717032"/>
            <a:ext cx="4248472" cy="936104"/>
          </a:xfrm>
          <a:prstGeom prst="wedgeRoundRectCallout">
            <a:avLst>
              <a:gd name="adj1" fmla="val 70974"/>
              <a:gd name="adj2" fmla="val -12811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Standard </a:t>
            </a:r>
            <a:r>
              <a:rPr lang="en-US" dirty="0" smtClean="0">
                <a:solidFill>
                  <a:schemeClr val="bg1"/>
                </a:solidFill>
              </a:rPr>
              <a:t>hardware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+ NO software Optimization </a:t>
            </a:r>
            <a:r>
              <a:rPr lang="en-US" dirty="0" smtClean="0">
                <a:solidFill>
                  <a:schemeClr val="bg1"/>
                </a:solidFill>
              </a:rPr>
              <a:t>= Baseline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5493804" y="3861048"/>
            <a:ext cx="2606588" cy="841256"/>
          </a:xfrm>
          <a:prstGeom prst="wedgeRoundRectCallout">
            <a:avLst>
              <a:gd name="adj1" fmla="val 15887"/>
              <a:gd name="adj2" fmla="val -14847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DBP </a:t>
            </a:r>
            <a:r>
              <a:rPr lang="en-US" dirty="0" smtClean="0">
                <a:solidFill>
                  <a:schemeClr val="bg1"/>
                </a:solidFill>
              </a:rPr>
              <a:t> almost doubles the lifetime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91680" y="2636912"/>
            <a:ext cx="3384376" cy="432048"/>
          </a:xfrm>
          <a:prstGeom prst="rect">
            <a:avLst/>
          </a:prstGeom>
          <a:solidFill>
            <a:srgbClr val="FFC000"/>
          </a:solidFill>
          <a:ln w="381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Standard Hardware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190083" y="119763"/>
            <a:ext cx="2846413" cy="1226292"/>
            <a:chOff x="861491" y="2026681"/>
            <a:chExt cx="2846413" cy="1226292"/>
          </a:xfrm>
        </p:grpSpPr>
        <p:grpSp>
          <p:nvGrpSpPr>
            <p:cNvPr id="11" name="Group 10"/>
            <p:cNvGrpSpPr/>
            <p:nvPr/>
          </p:nvGrpSpPr>
          <p:grpSpPr>
            <a:xfrm>
              <a:off x="1139080" y="2074200"/>
              <a:ext cx="2496816" cy="1178773"/>
              <a:chOff x="1139080" y="2114840"/>
              <a:chExt cx="7574552" cy="3528392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6323656" y="3555000"/>
                <a:ext cx="2389976" cy="208823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 smtClean="0"/>
              </a:p>
              <a:p>
                <a:pPr algn="ctr"/>
                <a:endParaRPr lang="en-US" sz="1000" dirty="0"/>
              </a:p>
              <a:p>
                <a:endParaRPr lang="en-US" sz="1000" dirty="0"/>
              </a:p>
              <a:p>
                <a:r>
                  <a:rPr lang="en-US" sz="1000" b="1" dirty="0" smtClean="0">
                    <a:solidFill>
                      <a:schemeClr val="tx1"/>
                    </a:solidFill>
                  </a:rPr>
                  <a:t>Harvester</a:t>
                </a:r>
                <a:endParaRPr lang="en-US" sz="1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139080" y="3555003"/>
                <a:ext cx="4801073" cy="202634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 smtClean="0"/>
              </a:p>
              <a:p>
                <a:pPr algn="ctr"/>
                <a:endParaRPr lang="en-US" sz="1000" dirty="0"/>
              </a:p>
              <a:p>
                <a:pPr algn="ctr"/>
                <a:endParaRPr lang="en-US" sz="1000" dirty="0" smtClean="0"/>
              </a:p>
              <a:p>
                <a:r>
                  <a:rPr lang="en-US" sz="1000" b="1" dirty="0" err="1" smtClean="0">
                    <a:solidFill>
                      <a:schemeClr val="tx1"/>
                    </a:solidFill>
                  </a:rPr>
                  <a:t>VirtualSense</a:t>
                </a:r>
                <a:endParaRPr lang="en-US" sz="1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139080" y="2114840"/>
                <a:ext cx="7560840" cy="122413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/>
                  <a:t>Software</a:t>
                </a:r>
                <a:endParaRPr lang="en-US" sz="1000" dirty="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259632" y="3707400"/>
                <a:ext cx="2448272" cy="122413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/>
                  <a:t>DPM</a:t>
                </a:r>
                <a:endParaRPr lang="en-US" sz="1000" dirty="0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3851920" y="3699016"/>
                <a:ext cx="1872208" cy="122413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err="1" smtClean="0"/>
                  <a:t>WURx</a:t>
                </a:r>
                <a:endParaRPr lang="en-US" sz="1000" dirty="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6497760" y="3699016"/>
                <a:ext cx="2130152" cy="122413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/>
                  <a:t>Photovoltaic</a:t>
                </a:r>
                <a:endParaRPr lang="en-US" sz="1000" dirty="0"/>
              </a:p>
            </p:txBody>
          </p:sp>
        </p:grpSp>
        <p:sp>
          <p:nvSpPr>
            <p:cNvPr id="12" name="Content Placeholder 3"/>
            <p:cNvSpPr txBox="1">
              <a:spLocks/>
            </p:cNvSpPr>
            <p:nvPr/>
          </p:nvSpPr>
          <p:spPr>
            <a:xfrm>
              <a:off x="1043608" y="2555332"/>
              <a:ext cx="2664296" cy="697641"/>
            </a:xfrm>
            <a:prstGeom prst="rect">
              <a:avLst/>
            </a:prstGeom>
            <a:solidFill>
              <a:schemeClr val="bg1">
                <a:alpha val="84000"/>
              </a:schemeClr>
            </a:solidFill>
          </p:spPr>
          <p:txBody>
            <a:bodyPr vert="horz">
              <a:normAutofit/>
            </a:bodyPr>
            <a:lstStyle>
              <a:lvl1pPr marL="274320" indent="-274320" algn="l" rtl="0" eaLnBrk="1" latinLnBrk="0" hangingPunct="1">
                <a:spcBef>
                  <a:spcPts val="580"/>
                </a:spcBef>
                <a:buClr>
                  <a:schemeClr val="accent1"/>
                </a:buClr>
                <a:buSzPct val="85000"/>
                <a:buFont typeface="Wingdings 2"/>
                <a:buChar char=""/>
                <a:defRPr kumimoji="0"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48640" indent="-228600" algn="l" rtl="0" eaLnBrk="1" latinLnBrk="0" hangingPunct="1">
                <a:spcBef>
                  <a:spcPts val="370"/>
                </a:spcBef>
                <a:buClr>
                  <a:schemeClr val="accent2"/>
                </a:buClr>
                <a:buSzPct val="85000"/>
                <a:buFont typeface="Wingdings 2"/>
                <a:buChar char=""/>
                <a:defRPr kumimoji="0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22960" indent="-228600" algn="l" rtl="0" eaLnBrk="1" latinLnBrk="0" hangingPunct="1">
                <a:spcBef>
                  <a:spcPts val="370"/>
                </a:spcBef>
                <a:buClr>
                  <a:schemeClr val="accent1">
                    <a:tint val="60000"/>
                  </a:schemeClr>
                </a:buClr>
                <a:buSzPct val="85000"/>
                <a:buFont typeface="Wingdings 2"/>
                <a:buChar char=""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97280" indent="-228600" algn="l" rtl="0" eaLnBrk="1" latinLnBrk="0" hangingPunct="1">
                <a:spcBef>
                  <a:spcPts val="370"/>
                </a:spcBef>
                <a:buClr>
                  <a:schemeClr val="accent3"/>
                </a:buClr>
                <a:buSzPct val="80000"/>
                <a:buFont typeface="Wingdings 2"/>
                <a:buChar char=""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indent="-228600" algn="l" rtl="0" eaLnBrk="1" latinLnBrk="0" hangingPunct="1">
                <a:spcBef>
                  <a:spcPts val="370"/>
                </a:spcBef>
                <a:buClr>
                  <a:schemeClr val="accent3"/>
                </a:buClr>
                <a:buFontTx/>
                <a:buChar char="o"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645920" indent="-228600" algn="l" rtl="0" eaLnBrk="1" latinLnBrk="0" hangingPunct="1">
                <a:spcBef>
                  <a:spcPts val="370"/>
                </a:spcBef>
                <a:buClr>
                  <a:schemeClr val="accent3"/>
                </a:buClr>
                <a:buChar char="•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228600" algn="l" rtl="0" eaLnBrk="1" latinLnBrk="0" hangingPunct="1">
                <a:spcBef>
                  <a:spcPts val="370"/>
                </a:spcBef>
                <a:buClr>
                  <a:schemeClr val="accent2"/>
                </a:buClr>
                <a:buChar char="•"/>
                <a:defRPr kumimoji="0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94560" indent="-228600" algn="l" rtl="0" eaLnBrk="1" latinLnBrk="0" hangingPunct="1">
                <a:spcBef>
                  <a:spcPts val="370"/>
                </a:spcBef>
                <a:buClr>
                  <a:schemeClr val="accent1">
                    <a:tint val="60000"/>
                  </a:schemeClr>
                </a:buClr>
                <a:buChar char="•"/>
                <a:defRPr kumimoji="0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68880" indent="-228600" algn="l" rtl="0" eaLnBrk="1" latinLnBrk="0" hangingPunct="1">
                <a:spcBef>
                  <a:spcPts val="370"/>
                </a:spcBef>
                <a:buClr>
                  <a:schemeClr val="accent2">
                    <a:tint val="60000"/>
                  </a:schemeClr>
                </a:buClr>
                <a:buChar char="•"/>
                <a:defRPr kumimoji="0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20040" lvl="1" indent="0">
                <a:buNone/>
              </a:pPr>
              <a:endParaRPr lang="it-IT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861491" y="2026681"/>
              <a:ext cx="252000" cy="252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7166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70D48-2817-450F-B819-EDCE65F51D6B}" type="slidenum">
              <a:rPr lang="it-IT" smtClean="0"/>
              <a:t>11</a:t>
            </a:fld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2: </a:t>
            </a:r>
            <a:r>
              <a:rPr lang="en-US" dirty="0" err="1" smtClean="0"/>
              <a:t>VirtualSense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132856"/>
            <a:ext cx="3121720" cy="284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3"/>
          <p:cNvSpPr txBox="1">
            <a:spLocks/>
          </p:cNvSpPr>
          <p:nvPr/>
        </p:nvSpPr>
        <p:spPr>
          <a:xfrm>
            <a:off x="323528" y="1412776"/>
            <a:ext cx="5904656" cy="4572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defTabSz="914301">
              <a:buNone/>
              <a:defRPr/>
            </a:pPr>
            <a:endParaRPr lang="en-US" dirty="0"/>
          </a:p>
          <a:p>
            <a:pPr marL="109728" indent="0" defTabSz="914301">
              <a:buNone/>
              <a:defRPr/>
            </a:pPr>
            <a:endParaRPr lang="en-US" dirty="0" smtClean="0"/>
          </a:p>
          <a:p>
            <a:pPr defTabSz="914301">
              <a:defRPr/>
            </a:pPr>
            <a:r>
              <a:rPr lang="en-US" dirty="0" smtClean="0"/>
              <a:t>Ultra low power platform</a:t>
            </a:r>
          </a:p>
          <a:p>
            <a:pPr lvl="1" defTabSz="914301">
              <a:defRPr/>
            </a:pPr>
            <a:r>
              <a:rPr lang="en-US" dirty="0" smtClean="0"/>
              <a:t>Ideal for energy harvesting WSNs</a:t>
            </a:r>
          </a:p>
          <a:p>
            <a:pPr marL="109728" indent="0" defTabSz="914301">
              <a:buNone/>
              <a:defRPr/>
            </a:pPr>
            <a:endParaRPr lang="en-US" dirty="0" smtClean="0"/>
          </a:p>
          <a:p>
            <a:pPr defTabSz="914301">
              <a:defRPr/>
            </a:pPr>
            <a:r>
              <a:rPr lang="en-US" dirty="0" smtClean="0"/>
              <a:t>Features </a:t>
            </a:r>
          </a:p>
          <a:p>
            <a:pPr lvl="1" defTabSz="914301">
              <a:defRPr/>
            </a:pPr>
            <a:r>
              <a:rPr lang="en-US" dirty="0" smtClean="0"/>
              <a:t>Dynamic power management </a:t>
            </a:r>
          </a:p>
          <a:p>
            <a:pPr lvl="1" defTabSz="914301">
              <a:defRPr/>
            </a:pPr>
            <a:r>
              <a:rPr lang="en-US" dirty="0" smtClean="0"/>
              <a:t>Novel wakeup receiver</a:t>
            </a:r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190083" y="119763"/>
            <a:ext cx="2774405" cy="1226293"/>
            <a:chOff x="6190083" y="119763"/>
            <a:chExt cx="2774405" cy="1226293"/>
          </a:xfrm>
        </p:grpSpPr>
        <p:grpSp>
          <p:nvGrpSpPr>
            <p:cNvPr id="8" name="Group 7"/>
            <p:cNvGrpSpPr/>
            <p:nvPr/>
          </p:nvGrpSpPr>
          <p:grpSpPr>
            <a:xfrm>
              <a:off x="6467672" y="167282"/>
              <a:ext cx="2496816" cy="1178773"/>
              <a:chOff x="1139080" y="2114840"/>
              <a:chExt cx="7574552" cy="3528392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6323656" y="3555000"/>
                <a:ext cx="2389976" cy="208823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 smtClean="0"/>
              </a:p>
              <a:p>
                <a:pPr algn="ctr"/>
                <a:endParaRPr lang="en-US" sz="1000" dirty="0"/>
              </a:p>
              <a:p>
                <a:endParaRPr lang="en-US" sz="1000" dirty="0"/>
              </a:p>
              <a:p>
                <a:r>
                  <a:rPr lang="en-US" sz="1000" b="1" dirty="0" smtClean="0">
                    <a:solidFill>
                      <a:schemeClr val="tx1"/>
                    </a:solidFill>
                  </a:rPr>
                  <a:t>Harvester</a:t>
                </a:r>
                <a:endParaRPr lang="en-US" sz="1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139080" y="3555003"/>
                <a:ext cx="4801073" cy="202634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 smtClean="0"/>
              </a:p>
              <a:p>
                <a:pPr algn="ctr"/>
                <a:endParaRPr lang="en-US" sz="1000" dirty="0"/>
              </a:p>
              <a:p>
                <a:pPr algn="ctr"/>
                <a:endParaRPr lang="en-US" sz="1000" dirty="0" smtClean="0"/>
              </a:p>
              <a:p>
                <a:r>
                  <a:rPr lang="en-US" sz="1000" b="1" dirty="0" err="1" smtClean="0">
                    <a:solidFill>
                      <a:schemeClr val="tx1"/>
                    </a:solidFill>
                  </a:rPr>
                  <a:t>VirtualSense</a:t>
                </a:r>
                <a:endParaRPr lang="en-US" sz="1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139080" y="2114840"/>
                <a:ext cx="7560840" cy="122413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/>
                  <a:t>Software</a:t>
                </a:r>
                <a:endParaRPr lang="en-US" sz="1000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1259632" y="3707400"/>
                <a:ext cx="2448272" cy="122413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/>
                  <a:t>DPM</a:t>
                </a:r>
                <a:endParaRPr lang="en-US" sz="1000" dirty="0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3851920" y="3699016"/>
                <a:ext cx="1872208" cy="122413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err="1" smtClean="0"/>
                  <a:t>WURx</a:t>
                </a:r>
                <a:endParaRPr lang="en-US" sz="1000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6497760" y="3699016"/>
                <a:ext cx="2130152" cy="122413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/>
                  <a:t>Photovoltaic</a:t>
                </a:r>
                <a:endParaRPr lang="en-US" sz="1000" dirty="0"/>
              </a:p>
            </p:txBody>
          </p:sp>
        </p:grpSp>
        <p:sp>
          <p:nvSpPr>
            <p:cNvPr id="9" name="Content Placeholder 3"/>
            <p:cNvSpPr txBox="1">
              <a:spLocks/>
            </p:cNvSpPr>
            <p:nvPr/>
          </p:nvSpPr>
          <p:spPr>
            <a:xfrm>
              <a:off x="8101192" y="648415"/>
              <a:ext cx="863296" cy="697641"/>
            </a:xfrm>
            <a:prstGeom prst="rect">
              <a:avLst/>
            </a:prstGeom>
            <a:solidFill>
              <a:schemeClr val="bg1">
                <a:alpha val="84000"/>
              </a:schemeClr>
            </a:solidFill>
          </p:spPr>
          <p:txBody>
            <a:bodyPr vert="horz">
              <a:normAutofit/>
            </a:bodyPr>
            <a:lstStyle>
              <a:lvl1pPr marL="274320" indent="-274320" algn="l" rtl="0" eaLnBrk="1" latinLnBrk="0" hangingPunct="1">
                <a:spcBef>
                  <a:spcPts val="580"/>
                </a:spcBef>
                <a:buClr>
                  <a:schemeClr val="accent1"/>
                </a:buClr>
                <a:buSzPct val="85000"/>
                <a:buFont typeface="Wingdings 2"/>
                <a:buChar char=""/>
                <a:defRPr kumimoji="0"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48640" indent="-228600" algn="l" rtl="0" eaLnBrk="1" latinLnBrk="0" hangingPunct="1">
                <a:spcBef>
                  <a:spcPts val="370"/>
                </a:spcBef>
                <a:buClr>
                  <a:schemeClr val="accent2"/>
                </a:buClr>
                <a:buSzPct val="85000"/>
                <a:buFont typeface="Wingdings 2"/>
                <a:buChar char=""/>
                <a:defRPr kumimoji="0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22960" indent="-228600" algn="l" rtl="0" eaLnBrk="1" latinLnBrk="0" hangingPunct="1">
                <a:spcBef>
                  <a:spcPts val="370"/>
                </a:spcBef>
                <a:buClr>
                  <a:schemeClr val="accent1">
                    <a:tint val="60000"/>
                  </a:schemeClr>
                </a:buClr>
                <a:buSzPct val="85000"/>
                <a:buFont typeface="Wingdings 2"/>
                <a:buChar char=""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97280" indent="-228600" algn="l" rtl="0" eaLnBrk="1" latinLnBrk="0" hangingPunct="1">
                <a:spcBef>
                  <a:spcPts val="370"/>
                </a:spcBef>
                <a:buClr>
                  <a:schemeClr val="accent3"/>
                </a:buClr>
                <a:buSzPct val="80000"/>
                <a:buFont typeface="Wingdings 2"/>
                <a:buChar char=""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indent="-228600" algn="l" rtl="0" eaLnBrk="1" latinLnBrk="0" hangingPunct="1">
                <a:spcBef>
                  <a:spcPts val="370"/>
                </a:spcBef>
                <a:buClr>
                  <a:schemeClr val="accent3"/>
                </a:buClr>
                <a:buFontTx/>
                <a:buChar char="o"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645920" indent="-228600" algn="l" rtl="0" eaLnBrk="1" latinLnBrk="0" hangingPunct="1">
                <a:spcBef>
                  <a:spcPts val="370"/>
                </a:spcBef>
                <a:buClr>
                  <a:schemeClr val="accent3"/>
                </a:buClr>
                <a:buChar char="•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228600" algn="l" rtl="0" eaLnBrk="1" latinLnBrk="0" hangingPunct="1">
                <a:spcBef>
                  <a:spcPts val="370"/>
                </a:spcBef>
                <a:buClr>
                  <a:schemeClr val="accent2"/>
                </a:buClr>
                <a:buChar char="•"/>
                <a:defRPr kumimoji="0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94560" indent="-228600" algn="l" rtl="0" eaLnBrk="1" latinLnBrk="0" hangingPunct="1">
                <a:spcBef>
                  <a:spcPts val="370"/>
                </a:spcBef>
                <a:buClr>
                  <a:schemeClr val="accent1">
                    <a:tint val="60000"/>
                  </a:schemeClr>
                </a:buClr>
                <a:buChar char="•"/>
                <a:defRPr kumimoji="0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68880" indent="-228600" algn="l" rtl="0" eaLnBrk="1" latinLnBrk="0" hangingPunct="1">
                <a:spcBef>
                  <a:spcPts val="370"/>
                </a:spcBef>
                <a:buClr>
                  <a:schemeClr val="accent2">
                    <a:tint val="60000"/>
                  </a:schemeClr>
                </a:buClr>
                <a:buChar char="•"/>
                <a:defRPr kumimoji="0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20040" lvl="1" indent="0">
                <a:buNone/>
              </a:pPr>
              <a:endParaRPr lang="it-IT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6190083" y="583712"/>
              <a:ext cx="252000" cy="252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Content Placeholder 3"/>
            <p:cNvSpPr txBox="1">
              <a:spLocks/>
            </p:cNvSpPr>
            <p:nvPr/>
          </p:nvSpPr>
          <p:spPr>
            <a:xfrm>
              <a:off x="6467672" y="119763"/>
              <a:ext cx="2496816" cy="456481"/>
            </a:xfrm>
            <a:prstGeom prst="rect">
              <a:avLst/>
            </a:prstGeom>
            <a:solidFill>
              <a:schemeClr val="bg1">
                <a:alpha val="84000"/>
              </a:schemeClr>
            </a:solidFill>
          </p:spPr>
          <p:txBody>
            <a:bodyPr vert="horz">
              <a:normAutofit lnSpcReduction="10000"/>
            </a:bodyPr>
            <a:lstStyle>
              <a:lvl1pPr marL="274320" indent="-274320" algn="l" rtl="0" eaLnBrk="1" latinLnBrk="0" hangingPunct="1">
                <a:spcBef>
                  <a:spcPts val="580"/>
                </a:spcBef>
                <a:buClr>
                  <a:schemeClr val="accent1"/>
                </a:buClr>
                <a:buSzPct val="85000"/>
                <a:buFont typeface="Wingdings 2"/>
                <a:buChar char=""/>
                <a:defRPr kumimoji="0"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48640" indent="-228600" algn="l" rtl="0" eaLnBrk="1" latinLnBrk="0" hangingPunct="1">
                <a:spcBef>
                  <a:spcPts val="370"/>
                </a:spcBef>
                <a:buClr>
                  <a:schemeClr val="accent2"/>
                </a:buClr>
                <a:buSzPct val="85000"/>
                <a:buFont typeface="Wingdings 2"/>
                <a:buChar char=""/>
                <a:defRPr kumimoji="0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22960" indent="-228600" algn="l" rtl="0" eaLnBrk="1" latinLnBrk="0" hangingPunct="1">
                <a:spcBef>
                  <a:spcPts val="370"/>
                </a:spcBef>
                <a:buClr>
                  <a:schemeClr val="accent1">
                    <a:tint val="60000"/>
                  </a:schemeClr>
                </a:buClr>
                <a:buSzPct val="85000"/>
                <a:buFont typeface="Wingdings 2"/>
                <a:buChar char=""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97280" indent="-228600" algn="l" rtl="0" eaLnBrk="1" latinLnBrk="0" hangingPunct="1">
                <a:spcBef>
                  <a:spcPts val="370"/>
                </a:spcBef>
                <a:buClr>
                  <a:schemeClr val="accent3"/>
                </a:buClr>
                <a:buSzPct val="80000"/>
                <a:buFont typeface="Wingdings 2"/>
                <a:buChar char=""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indent="-228600" algn="l" rtl="0" eaLnBrk="1" latinLnBrk="0" hangingPunct="1">
                <a:spcBef>
                  <a:spcPts val="370"/>
                </a:spcBef>
                <a:buClr>
                  <a:schemeClr val="accent3"/>
                </a:buClr>
                <a:buFontTx/>
                <a:buChar char="o"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645920" indent="-228600" algn="l" rtl="0" eaLnBrk="1" latinLnBrk="0" hangingPunct="1">
                <a:spcBef>
                  <a:spcPts val="370"/>
                </a:spcBef>
                <a:buClr>
                  <a:schemeClr val="accent3"/>
                </a:buClr>
                <a:buChar char="•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228600" algn="l" rtl="0" eaLnBrk="1" latinLnBrk="0" hangingPunct="1">
                <a:spcBef>
                  <a:spcPts val="370"/>
                </a:spcBef>
                <a:buClr>
                  <a:schemeClr val="accent2"/>
                </a:buClr>
                <a:buChar char="•"/>
                <a:defRPr kumimoji="0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94560" indent="-228600" algn="l" rtl="0" eaLnBrk="1" latinLnBrk="0" hangingPunct="1">
                <a:spcBef>
                  <a:spcPts val="370"/>
                </a:spcBef>
                <a:buClr>
                  <a:schemeClr val="accent1">
                    <a:tint val="60000"/>
                  </a:schemeClr>
                </a:buClr>
                <a:buChar char="•"/>
                <a:defRPr kumimoji="0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68880" indent="-228600" algn="l" rtl="0" eaLnBrk="1" latinLnBrk="0" hangingPunct="1">
                <a:spcBef>
                  <a:spcPts val="370"/>
                </a:spcBef>
                <a:buClr>
                  <a:schemeClr val="accent2">
                    <a:tint val="60000"/>
                  </a:schemeClr>
                </a:buClr>
                <a:buChar char="•"/>
                <a:defRPr kumimoji="0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20040" lvl="1" indent="0">
                <a:buNone/>
              </a:pPr>
              <a:endParaRPr lang="it-IT" dirty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6596786" y="5147664"/>
            <a:ext cx="2223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VirtualSense</a:t>
            </a:r>
            <a:r>
              <a:rPr lang="en-US" b="1" dirty="0" smtClean="0"/>
              <a:t> Node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68775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894"/>
    </mc:Choice>
    <mc:Fallback xmlns="">
      <p:transition spd="slow" advTm="51894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503" y="1769361"/>
            <a:ext cx="9217025" cy="223570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Microcontroller: </a:t>
            </a:r>
            <a:r>
              <a:rPr lang="en-US" sz="2400" dirty="0"/>
              <a:t>TI MSP430f54xx</a:t>
            </a:r>
            <a:endParaRPr lang="en-US" sz="2400" dirty="0" smtClean="0"/>
          </a:p>
          <a:p>
            <a:pPr lvl="1"/>
            <a:r>
              <a:rPr lang="en-US" sz="2000" dirty="0" smtClean="0"/>
              <a:t>Turn off components between idle periods</a:t>
            </a:r>
            <a:br>
              <a:rPr lang="en-US" sz="2000" dirty="0" smtClean="0"/>
            </a:br>
            <a:r>
              <a:rPr lang="en-US" sz="2000" dirty="0" smtClean="0"/>
              <a:t>(infrequent transmissions of DBP models) </a:t>
            </a:r>
          </a:p>
          <a:p>
            <a:pPr lvl="1"/>
            <a:r>
              <a:rPr lang="en-US" sz="2000" dirty="0" smtClean="0"/>
              <a:t>Power consumption varies from 0.66nW </a:t>
            </a:r>
            <a:br>
              <a:rPr lang="en-US" sz="2000" dirty="0" smtClean="0"/>
            </a:br>
            <a:r>
              <a:rPr lang="en-US" sz="2000" dirty="0" smtClean="0"/>
              <a:t>and 10mW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70D48-2817-450F-B819-EDCE65F51D6B}" type="slidenum">
              <a:rPr lang="it-IT" smtClean="0"/>
              <a:t>12</a:t>
            </a:fld>
            <a:endParaRPr lang="it-IT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284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2.1: Dynamic Power  </a:t>
            </a:r>
            <a:br>
              <a:rPr lang="en-US" dirty="0" smtClean="0"/>
            </a:br>
            <a:r>
              <a:rPr lang="en-US" dirty="0" smtClean="0"/>
              <a:t>Management (DPM)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6632186" y="1700808"/>
            <a:ext cx="2188286" cy="1444633"/>
            <a:chOff x="683568" y="3203136"/>
            <a:chExt cx="2968694" cy="2314096"/>
          </a:xfrm>
        </p:grpSpPr>
        <p:pic>
          <p:nvPicPr>
            <p:cNvPr id="6" name="Picture 4" descr="https://cdn2.iconfinder.com/data/icons/computer-hardware-3/170/Layer_11-01-51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3573016"/>
              <a:ext cx="938563" cy="9385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https://cdn3.iconfinder.com/data/icons/time/100/clock-512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3153" y="3509720"/>
              <a:ext cx="999400" cy="999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14" descr="https://cdn3.iconfinder.com/data/icons/lexter-flat-colorfull-file-formats/56/ram-128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0276" y="4360860"/>
              <a:ext cx="1085755" cy="10857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683568" y="3203136"/>
              <a:ext cx="2834481" cy="2243481"/>
            </a:xfrm>
            <a:prstGeom prst="rect">
              <a:avLst/>
            </a:prstGeom>
            <a:noFill/>
            <a:ln w="1270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2553" y="5134277"/>
              <a:ext cx="379709" cy="382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Content Placeholder 1"/>
          <p:cNvSpPr txBox="1">
            <a:spLocks/>
          </p:cNvSpPr>
          <p:nvPr/>
        </p:nvSpPr>
        <p:spPr>
          <a:xfrm>
            <a:off x="107504" y="3789040"/>
            <a:ext cx="6032306" cy="230771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2400" dirty="0" smtClean="0"/>
              <a:t>Radio: CC2520 RF Transceiver </a:t>
            </a:r>
          </a:p>
          <a:p>
            <a:pPr lvl="1"/>
            <a:r>
              <a:rPr lang="en-US" sz="2000" dirty="0" smtClean="0"/>
              <a:t>Deep sleep mode (LPM2)</a:t>
            </a:r>
          </a:p>
          <a:p>
            <a:pPr lvl="2"/>
            <a:r>
              <a:rPr lang="en-US" sz="2000" dirty="0"/>
              <a:t>Infrequent transmissions of DBP models</a:t>
            </a:r>
          </a:p>
          <a:p>
            <a:pPr lvl="2"/>
            <a:r>
              <a:rPr lang="en-US" sz="2000" dirty="0" smtClean="0"/>
              <a:t>Current draw (~0.1 </a:t>
            </a:r>
            <a:r>
              <a:rPr lang="en-US" sz="2000" dirty="0" err="1" smtClean="0"/>
              <a:t>uA</a:t>
            </a:r>
            <a:r>
              <a:rPr lang="en-US" sz="2000" dirty="0" smtClean="0"/>
              <a:t>) in receive mode</a:t>
            </a:r>
          </a:p>
          <a:p>
            <a:pPr lvl="1"/>
            <a:r>
              <a:rPr lang="en-US" sz="2000" dirty="0" smtClean="0"/>
              <a:t>Frame Filtering</a:t>
            </a:r>
          </a:p>
          <a:p>
            <a:pPr lvl="2"/>
            <a:r>
              <a:rPr lang="en-US" sz="2000" dirty="0" smtClean="0"/>
              <a:t>Allows discarding unintended packets</a:t>
            </a:r>
            <a:endParaRPr lang="en-US" sz="20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6632186" y="4005064"/>
            <a:ext cx="2083461" cy="1440160"/>
            <a:chOff x="6584529" y="3939890"/>
            <a:chExt cx="2559471" cy="1884888"/>
          </a:xfrm>
        </p:grpSpPr>
        <p:grpSp>
          <p:nvGrpSpPr>
            <p:cNvPr id="12" name="Group 11"/>
            <p:cNvGrpSpPr/>
            <p:nvPr/>
          </p:nvGrpSpPr>
          <p:grpSpPr>
            <a:xfrm>
              <a:off x="6804248" y="4067884"/>
              <a:ext cx="2142225" cy="1756894"/>
              <a:chOff x="5962973" y="3605912"/>
              <a:chExt cx="2573467" cy="1922942"/>
            </a:xfrm>
          </p:grpSpPr>
          <p:pic>
            <p:nvPicPr>
              <p:cNvPr id="13" name="Picture 2" descr="http://img.directindustry.com/images_di/photo-g/zigbee-radio-modules-33647-6769757.jp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62973" y="4420362"/>
                <a:ext cx="1705371" cy="11084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16" descr="http://www.redbirdsnest.com/wp-content/uploads/2014/03/Uyku-Zzz.jp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65032" y="3605912"/>
                <a:ext cx="1071408" cy="10714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5" name="Rectangle 14"/>
            <p:cNvSpPr/>
            <p:nvPr/>
          </p:nvSpPr>
          <p:spPr>
            <a:xfrm>
              <a:off x="6584529" y="3939890"/>
              <a:ext cx="2559471" cy="1884888"/>
            </a:xfrm>
            <a:prstGeom prst="rect">
              <a:avLst/>
            </a:prstGeom>
            <a:noFill/>
            <a:ln w="1270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190083" y="119763"/>
            <a:ext cx="2774405" cy="1226293"/>
            <a:chOff x="6190083" y="119763"/>
            <a:chExt cx="2774405" cy="1226293"/>
          </a:xfrm>
        </p:grpSpPr>
        <p:grpSp>
          <p:nvGrpSpPr>
            <p:cNvPr id="17" name="Group 16"/>
            <p:cNvGrpSpPr/>
            <p:nvPr/>
          </p:nvGrpSpPr>
          <p:grpSpPr>
            <a:xfrm>
              <a:off x="6190083" y="119763"/>
              <a:ext cx="2774405" cy="1226293"/>
              <a:chOff x="6190083" y="119763"/>
              <a:chExt cx="2774405" cy="1226293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6467672" y="167282"/>
                <a:ext cx="2496816" cy="1178773"/>
                <a:chOff x="1139080" y="2114840"/>
                <a:chExt cx="7574552" cy="3528392"/>
              </a:xfrm>
            </p:grpSpPr>
            <p:sp>
              <p:nvSpPr>
                <p:cNvPr id="22" name="Rectangle 21"/>
                <p:cNvSpPr/>
                <p:nvPr/>
              </p:nvSpPr>
              <p:spPr>
                <a:xfrm>
                  <a:off x="6323656" y="3555000"/>
                  <a:ext cx="2389976" cy="2088232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 dirty="0" smtClean="0"/>
                </a:p>
                <a:p>
                  <a:pPr algn="ctr"/>
                  <a:endParaRPr lang="en-US" sz="1000" dirty="0"/>
                </a:p>
                <a:p>
                  <a:endParaRPr lang="en-US" sz="1000" dirty="0"/>
                </a:p>
                <a:p>
                  <a:r>
                    <a:rPr lang="en-US" sz="1000" b="1" dirty="0" smtClean="0">
                      <a:solidFill>
                        <a:schemeClr val="tx1"/>
                      </a:solidFill>
                    </a:rPr>
                    <a:t>Harvester</a:t>
                  </a:r>
                  <a:endParaRPr lang="en-US" sz="10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3" name="Rectangle 22"/>
                <p:cNvSpPr/>
                <p:nvPr/>
              </p:nvSpPr>
              <p:spPr>
                <a:xfrm>
                  <a:off x="1139080" y="3555003"/>
                  <a:ext cx="4801073" cy="2026346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 dirty="0" smtClean="0"/>
                </a:p>
                <a:p>
                  <a:pPr algn="ctr"/>
                  <a:endParaRPr lang="en-US" sz="1000" dirty="0"/>
                </a:p>
                <a:p>
                  <a:pPr algn="ctr"/>
                  <a:endParaRPr lang="en-US" sz="1000" dirty="0" smtClean="0"/>
                </a:p>
                <a:p>
                  <a:r>
                    <a:rPr lang="en-US" sz="1000" b="1" dirty="0" err="1" smtClean="0">
                      <a:solidFill>
                        <a:schemeClr val="tx1"/>
                      </a:solidFill>
                    </a:rPr>
                    <a:t>VirtualSense</a:t>
                  </a:r>
                  <a:endParaRPr lang="en-US" sz="10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4" name="Rectangle 23"/>
                <p:cNvSpPr/>
                <p:nvPr/>
              </p:nvSpPr>
              <p:spPr>
                <a:xfrm>
                  <a:off x="1139080" y="2114840"/>
                  <a:ext cx="7560840" cy="122413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dirty="0" smtClean="0"/>
                    <a:t>Software</a:t>
                  </a:r>
                  <a:endParaRPr lang="en-US" sz="1000" dirty="0"/>
                </a:p>
              </p:txBody>
            </p:sp>
            <p:sp>
              <p:nvSpPr>
                <p:cNvPr id="25" name="Rectangle 24"/>
                <p:cNvSpPr/>
                <p:nvPr/>
              </p:nvSpPr>
              <p:spPr>
                <a:xfrm>
                  <a:off x="1259632" y="3707400"/>
                  <a:ext cx="2448272" cy="122413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dirty="0" smtClean="0"/>
                    <a:t>DPM</a:t>
                  </a:r>
                  <a:endParaRPr lang="en-US" sz="1000" dirty="0"/>
                </a:p>
              </p:txBody>
            </p:sp>
            <p:sp>
              <p:nvSpPr>
                <p:cNvPr id="26" name="Rectangle 25"/>
                <p:cNvSpPr/>
                <p:nvPr/>
              </p:nvSpPr>
              <p:spPr>
                <a:xfrm>
                  <a:off x="3851920" y="3699016"/>
                  <a:ext cx="1872208" cy="122413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dirty="0" err="1" smtClean="0"/>
                    <a:t>WURx</a:t>
                  </a:r>
                  <a:endParaRPr lang="en-US" sz="1000" dirty="0"/>
                </a:p>
              </p:txBody>
            </p:sp>
            <p:sp>
              <p:nvSpPr>
                <p:cNvPr id="27" name="Rectangle 26"/>
                <p:cNvSpPr/>
                <p:nvPr/>
              </p:nvSpPr>
              <p:spPr>
                <a:xfrm>
                  <a:off x="6497760" y="3699016"/>
                  <a:ext cx="2130152" cy="122413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dirty="0" smtClean="0"/>
                    <a:t>Photovoltaic</a:t>
                  </a:r>
                  <a:endParaRPr lang="en-US" sz="1000" dirty="0"/>
                </a:p>
              </p:txBody>
            </p:sp>
          </p:grpSp>
          <p:sp>
            <p:nvSpPr>
              <p:cNvPr id="19" name="Content Placeholder 3"/>
              <p:cNvSpPr txBox="1">
                <a:spLocks/>
              </p:cNvSpPr>
              <p:nvPr/>
            </p:nvSpPr>
            <p:spPr>
              <a:xfrm>
                <a:off x="8101192" y="648415"/>
                <a:ext cx="863296" cy="697641"/>
              </a:xfrm>
              <a:prstGeom prst="rect">
                <a:avLst/>
              </a:prstGeom>
              <a:solidFill>
                <a:schemeClr val="bg1">
                  <a:alpha val="84000"/>
                </a:schemeClr>
              </a:solidFill>
            </p:spPr>
            <p:txBody>
              <a:bodyPr vert="horz">
                <a:normAutofit/>
              </a:bodyPr>
              <a:lstStyle>
                <a:lvl1pPr marL="274320" indent="-274320" algn="l" rtl="0" eaLnBrk="1" latinLnBrk="0" hangingPunct="1">
                  <a:spcBef>
                    <a:spcPts val="580"/>
                  </a:spcBef>
                  <a:buClr>
                    <a:schemeClr val="accent1"/>
                  </a:buClr>
                  <a:buSzPct val="85000"/>
                  <a:buFont typeface="Wingdings 2"/>
                  <a:buChar char="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8640" indent="-228600" algn="l" rtl="0" eaLnBrk="1" latinLnBrk="0" hangingPunct="1">
                  <a:spcBef>
                    <a:spcPts val="370"/>
                  </a:spcBef>
                  <a:buClr>
                    <a:schemeClr val="accent2"/>
                  </a:buClr>
                  <a:buSzPct val="85000"/>
                  <a:buFont typeface="Wingdings 2"/>
                  <a:buChar char="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22960" indent="-228600" algn="l" rtl="0" eaLnBrk="1" latinLnBrk="0" hangingPunct="1">
                  <a:spcBef>
                    <a:spcPts val="370"/>
                  </a:spcBef>
                  <a:buClr>
                    <a:schemeClr val="accent1">
                      <a:tint val="60000"/>
                    </a:schemeClr>
                  </a:buClr>
                  <a:buSzPct val="85000"/>
                  <a:buFont typeface="Wingdings 2"/>
                  <a:buChar char="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7280" indent="-228600" algn="l" rtl="0" eaLnBrk="1" latinLnBrk="0" hangingPunct="1">
                  <a:spcBef>
                    <a:spcPts val="370"/>
                  </a:spcBef>
                  <a:buClr>
                    <a:schemeClr val="accent3"/>
                  </a:buClr>
                  <a:buSzPct val="80000"/>
                  <a:buFont typeface="Wingdings 2"/>
                  <a:buChar char="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70"/>
                  </a:spcBef>
                  <a:buClr>
                    <a:schemeClr val="accent3"/>
                  </a:buClr>
                  <a:buFontTx/>
                  <a:buChar char="o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45920" indent="-228600" algn="l" rtl="0" eaLnBrk="1" latinLnBrk="0" hangingPunct="1">
                  <a:spcBef>
                    <a:spcPts val="370"/>
                  </a:spcBef>
                  <a:buClr>
                    <a:schemeClr val="accent3"/>
                  </a:buClr>
                  <a:buChar char="•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20240" indent="-228600" algn="l" rtl="0" eaLnBrk="1" latinLnBrk="0" hangingPunct="1">
                  <a:spcBef>
                    <a:spcPts val="370"/>
                  </a:spcBef>
                  <a:buClr>
                    <a:schemeClr val="accent2"/>
                  </a:buClr>
                  <a:buChar char="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94560" indent="-228600" algn="l" rtl="0" eaLnBrk="1" latinLnBrk="0" hangingPunct="1">
                  <a:spcBef>
                    <a:spcPts val="370"/>
                  </a:spcBef>
                  <a:buClr>
                    <a:schemeClr val="accent1">
                      <a:tint val="60000"/>
                    </a:schemeClr>
                  </a:buClr>
                  <a:buChar char="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68880" indent="-228600" algn="l" rtl="0" eaLnBrk="1" latinLnBrk="0" hangingPunct="1">
                  <a:spcBef>
                    <a:spcPts val="370"/>
                  </a:spcBef>
                  <a:buClr>
                    <a:schemeClr val="accent2">
                      <a:tint val="60000"/>
                    </a:schemeClr>
                  </a:buClr>
                  <a:buChar char="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20040" lvl="1" indent="0">
                  <a:buNone/>
                </a:pPr>
                <a:endParaRPr lang="it-IT" dirty="0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6190083" y="583712"/>
                <a:ext cx="252000" cy="252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Content Placeholder 3"/>
              <p:cNvSpPr txBox="1">
                <a:spLocks/>
              </p:cNvSpPr>
              <p:nvPr/>
            </p:nvSpPr>
            <p:spPr>
              <a:xfrm>
                <a:off x="6467672" y="119763"/>
                <a:ext cx="2496816" cy="456481"/>
              </a:xfrm>
              <a:prstGeom prst="rect">
                <a:avLst/>
              </a:prstGeom>
              <a:solidFill>
                <a:schemeClr val="bg1">
                  <a:alpha val="84000"/>
                </a:schemeClr>
              </a:solidFill>
            </p:spPr>
            <p:txBody>
              <a:bodyPr vert="horz">
                <a:normAutofit lnSpcReduction="10000"/>
              </a:bodyPr>
              <a:lstStyle>
                <a:lvl1pPr marL="274320" indent="-274320" algn="l" rtl="0" eaLnBrk="1" latinLnBrk="0" hangingPunct="1">
                  <a:spcBef>
                    <a:spcPts val="580"/>
                  </a:spcBef>
                  <a:buClr>
                    <a:schemeClr val="accent1"/>
                  </a:buClr>
                  <a:buSzPct val="85000"/>
                  <a:buFont typeface="Wingdings 2"/>
                  <a:buChar char="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8640" indent="-228600" algn="l" rtl="0" eaLnBrk="1" latinLnBrk="0" hangingPunct="1">
                  <a:spcBef>
                    <a:spcPts val="370"/>
                  </a:spcBef>
                  <a:buClr>
                    <a:schemeClr val="accent2"/>
                  </a:buClr>
                  <a:buSzPct val="85000"/>
                  <a:buFont typeface="Wingdings 2"/>
                  <a:buChar char="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22960" indent="-228600" algn="l" rtl="0" eaLnBrk="1" latinLnBrk="0" hangingPunct="1">
                  <a:spcBef>
                    <a:spcPts val="370"/>
                  </a:spcBef>
                  <a:buClr>
                    <a:schemeClr val="accent1">
                      <a:tint val="60000"/>
                    </a:schemeClr>
                  </a:buClr>
                  <a:buSzPct val="85000"/>
                  <a:buFont typeface="Wingdings 2"/>
                  <a:buChar char="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7280" indent="-228600" algn="l" rtl="0" eaLnBrk="1" latinLnBrk="0" hangingPunct="1">
                  <a:spcBef>
                    <a:spcPts val="370"/>
                  </a:spcBef>
                  <a:buClr>
                    <a:schemeClr val="accent3"/>
                  </a:buClr>
                  <a:buSzPct val="80000"/>
                  <a:buFont typeface="Wingdings 2"/>
                  <a:buChar char="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70"/>
                  </a:spcBef>
                  <a:buClr>
                    <a:schemeClr val="accent3"/>
                  </a:buClr>
                  <a:buFontTx/>
                  <a:buChar char="o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45920" indent="-228600" algn="l" rtl="0" eaLnBrk="1" latinLnBrk="0" hangingPunct="1">
                  <a:spcBef>
                    <a:spcPts val="370"/>
                  </a:spcBef>
                  <a:buClr>
                    <a:schemeClr val="accent3"/>
                  </a:buClr>
                  <a:buChar char="•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20240" indent="-228600" algn="l" rtl="0" eaLnBrk="1" latinLnBrk="0" hangingPunct="1">
                  <a:spcBef>
                    <a:spcPts val="370"/>
                  </a:spcBef>
                  <a:buClr>
                    <a:schemeClr val="accent2"/>
                  </a:buClr>
                  <a:buChar char="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94560" indent="-228600" algn="l" rtl="0" eaLnBrk="1" latinLnBrk="0" hangingPunct="1">
                  <a:spcBef>
                    <a:spcPts val="370"/>
                  </a:spcBef>
                  <a:buClr>
                    <a:schemeClr val="accent1">
                      <a:tint val="60000"/>
                    </a:schemeClr>
                  </a:buClr>
                  <a:buChar char="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68880" indent="-228600" algn="l" rtl="0" eaLnBrk="1" latinLnBrk="0" hangingPunct="1">
                  <a:spcBef>
                    <a:spcPts val="370"/>
                  </a:spcBef>
                  <a:buClr>
                    <a:schemeClr val="accent2">
                      <a:tint val="60000"/>
                    </a:schemeClr>
                  </a:buClr>
                  <a:buChar char="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20040" lvl="1" indent="0">
                  <a:buNone/>
                </a:pPr>
                <a:endParaRPr lang="it-IT" dirty="0"/>
              </a:p>
            </p:txBody>
          </p:sp>
        </p:grpSp>
        <p:sp>
          <p:nvSpPr>
            <p:cNvPr id="28" name="Content Placeholder 3"/>
            <p:cNvSpPr txBox="1">
              <a:spLocks/>
            </p:cNvSpPr>
            <p:nvPr/>
          </p:nvSpPr>
          <p:spPr>
            <a:xfrm>
              <a:off x="7337854" y="696527"/>
              <a:ext cx="641197" cy="411764"/>
            </a:xfrm>
            <a:prstGeom prst="rect">
              <a:avLst/>
            </a:prstGeom>
            <a:solidFill>
              <a:schemeClr val="bg1">
                <a:alpha val="84000"/>
              </a:schemeClr>
            </a:solidFill>
          </p:spPr>
          <p:txBody>
            <a:bodyPr vert="horz">
              <a:normAutofit fontScale="92500" lnSpcReduction="10000"/>
            </a:bodyPr>
            <a:lstStyle>
              <a:lvl1pPr marL="274320" indent="-274320" algn="l" rtl="0" eaLnBrk="1" latinLnBrk="0" hangingPunct="1">
                <a:spcBef>
                  <a:spcPts val="580"/>
                </a:spcBef>
                <a:buClr>
                  <a:schemeClr val="accent1"/>
                </a:buClr>
                <a:buSzPct val="85000"/>
                <a:buFont typeface="Wingdings 2"/>
                <a:buChar char=""/>
                <a:defRPr kumimoji="0"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48640" indent="-228600" algn="l" rtl="0" eaLnBrk="1" latinLnBrk="0" hangingPunct="1">
                <a:spcBef>
                  <a:spcPts val="370"/>
                </a:spcBef>
                <a:buClr>
                  <a:schemeClr val="accent2"/>
                </a:buClr>
                <a:buSzPct val="85000"/>
                <a:buFont typeface="Wingdings 2"/>
                <a:buChar char=""/>
                <a:defRPr kumimoji="0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22960" indent="-228600" algn="l" rtl="0" eaLnBrk="1" latinLnBrk="0" hangingPunct="1">
                <a:spcBef>
                  <a:spcPts val="370"/>
                </a:spcBef>
                <a:buClr>
                  <a:schemeClr val="accent1">
                    <a:tint val="60000"/>
                  </a:schemeClr>
                </a:buClr>
                <a:buSzPct val="85000"/>
                <a:buFont typeface="Wingdings 2"/>
                <a:buChar char=""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97280" indent="-228600" algn="l" rtl="0" eaLnBrk="1" latinLnBrk="0" hangingPunct="1">
                <a:spcBef>
                  <a:spcPts val="370"/>
                </a:spcBef>
                <a:buClr>
                  <a:schemeClr val="accent3"/>
                </a:buClr>
                <a:buSzPct val="80000"/>
                <a:buFont typeface="Wingdings 2"/>
                <a:buChar char=""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indent="-228600" algn="l" rtl="0" eaLnBrk="1" latinLnBrk="0" hangingPunct="1">
                <a:spcBef>
                  <a:spcPts val="370"/>
                </a:spcBef>
                <a:buClr>
                  <a:schemeClr val="accent3"/>
                </a:buClr>
                <a:buFontTx/>
                <a:buChar char="o"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645920" indent="-228600" algn="l" rtl="0" eaLnBrk="1" latinLnBrk="0" hangingPunct="1">
                <a:spcBef>
                  <a:spcPts val="370"/>
                </a:spcBef>
                <a:buClr>
                  <a:schemeClr val="accent3"/>
                </a:buClr>
                <a:buChar char="•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228600" algn="l" rtl="0" eaLnBrk="1" latinLnBrk="0" hangingPunct="1">
                <a:spcBef>
                  <a:spcPts val="370"/>
                </a:spcBef>
                <a:buClr>
                  <a:schemeClr val="accent2"/>
                </a:buClr>
                <a:buChar char="•"/>
                <a:defRPr kumimoji="0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94560" indent="-228600" algn="l" rtl="0" eaLnBrk="1" latinLnBrk="0" hangingPunct="1">
                <a:spcBef>
                  <a:spcPts val="370"/>
                </a:spcBef>
                <a:buClr>
                  <a:schemeClr val="accent1">
                    <a:tint val="60000"/>
                  </a:schemeClr>
                </a:buClr>
                <a:buChar char="•"/>
                <a:defRPr kumimoji="0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68880" indent="-228600" algn="l" rtl="0" eaLnBrk="1" latinLnBrk="0" hangingPunct="1">
                <a:spcBef>
                  <a:spcPts val="370"/>
                </a:spcBef>
                <a:buClr>
                  <a:schemeClr val="accent2">
                    <a:tint val="60000"/>
                  </a:schemeClr>
                </a:buClr>
                <a:buChar char="•"/>
                <a:defRPr kumimoji="0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20040" lvl="1" indent="0">
                <a:buNone/>
              </a:pPr>
              <a:endParaRPr lang="it-IT" dirty="0"/>
            </a:p>
          </p:txBody>
        </p:sp>
      </p:grpSp>
    </p:spTree>
    <p:extLst>
      <p:ext uri="{BB962C8B-B14F-4D97-AF65-F5344CB8AC3E}">
        <p14:creationId xmlns:p14="http://schemas.microsoft.com/office/powerpoint/2010/main" val="2464539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70D48-2817-450F-B819-EDCE65F51D6B}" type="slidenum">
              <a:rPr lang="it-IT" smtClean="0"/>
              <a:t>13</a:t>
            </a:fld>
            <a:endParaRPr lang="it-IT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Lifetime Improvement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9807707"/>
              </p:ext>
            </p:extLst>
          </p:nvPr>
        </p:nvGraphicFramePr>
        <p:xfrm>
          <a:off x="1115616" y="1700808"/>
          <a:ext cx="6787087" cy="13960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0225"/>
                <a:gridCol w="1128519"/>
                <a:gridCol w="1128519"/>
                <a:gridCol w="1123366"/>
                <a:gridCol w="1384458"/>
                <a:gridCol w="1442000"/>
              </a:tblGrid>
              <a:tr h="607962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No.</a:t>
                      </a:r>
                      <a:endParaRPr lang="en-US" sz="16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Dynamic Power Management</a:t>
                      </a:r>
                      <a:endParaRPr lang="en-US" sz="16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Wakeup </a:t>
                      </a:r>
                    </a:p>
                    <a:p>
                      <a:pPr algn="ctr"/>
                      <a:r>
                        <a:rPr lang="en-US" sz="1600" dirty="0" smtClean="0"/>
                        <a:t>Receiver</a:t>
                      </a:r>
                      <a:endParaRPr lang="en-US" sz="16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Lifetime  Improvement</a:t>
                      </a:r>
                      <a:endParaRPr lang="en-US" sz="1600" b="1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19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MCU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Radio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6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Periodic</a:t>
                      </a:r>
                      <a:endParaRPr kumimoji="0" lang="en-US" sz="16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6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DBP</a:t>
                      </a:r>
                      <a:endParaRPr kumimoji="0" lang="en-US" sz="16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436127"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Standby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LPM1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baseline="0" dirty="0" smtClean="0"/>
                        <a:t>1x</a:t>
                      </a:r>
                      <a:endParaRPr lang="en-US" sz="1600" b="0" i="0" dirty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1.7x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691680" y="2636912"/>
            <a:ext cx="3384376" cy="432048"/>
          </a:xfrm>
          <a:prstGeom prst="rect">
            <a:avLst/>
          </a:prstGeom>
          <a:solidFill>
            <a:srgbClr val="FFC000"/>
          </a:solidFill>
          <a:ln w="381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Standard Hardware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190083" y="119763"/>
            <a:ext cx="2846413" cy="1226292"/>
            <a:chOff x="861491" y="2026681"/>
            <a:chExt cx="2846413" cy="1226292"/>
          </a:xfrm>
        </p:grpSpPr>
        <p:grpSp>
          <p:nvGrpSpPr>
            <p:cNvPr id="9" name="Group 8"/>
            <p:cNvGrpSpPr/>
            <p:nvPr/>
          </p:nvGrpSpPr>
          <p:grpSpPr>
            <a:xfrm>
              <a:off x="1139080" y="2074200"/>
              <a:ext cx="2496816" cy="1178773"/>
              <a:chOff x="1139080" y="2114840"/>
              <a:chExt cx="7574552" cy="3528392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6323656" y="3555000"/>
                <a:ext cx="2389976" cy="208823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 smtClean="0"/>
              </a:p>
              <a:p>
                <a:pPr algn="ctr"/>
                <a:endParaRPr lang="en-US" sz="1000" dirty="0"/>
              </a:p>
              <a:p>
                <a:endParaRPr lang="en-US" sz="1000" dirty="0"/>
              </a:p>
              <a:p>
                <a:r>
                  <a:rPr lang="en-US" sz="1000" b="1" dirty="0" smtClean="0">
                    <a:solidFill>
                      <a:schemeClr val="tx1"/>
                    </a:solidFill>
                  </a:rPr>
                  <a:t>Harvester</a:t>
                </a:r>
                <a:endParaRPr lang="en-US" sz="1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139080" y="3555003"/>
                <a:ext cx="4801073" cy="202634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 smtClean="0"/>
              </a:p>
              <a:p>
                <a:pPr algn="ctr"/>
                <a:endParaRPr lang="en-US" sz="1000" dirty="0"/>
              </a:p>
              <a:p>
                <a:pPr algn="ctr"/>
                <a:endParaRPr lang="en-US" sz="1000" dirty="0" smtClean="0"/>
              </a:p>
              <a:p>
                <a:r>
                  <a:rPr lang="en-US" sz="1000" b="1" dirty="0" err="1" smtClean="0">
                    <a:solidFill>
                      <a:schemeClr val="tx1"/>
                    </a:solidFill>
                  </a:rPr>
                  <a:t>VirtualSense</a:t>
                </a:r>
                <a:endParaRPr lang="en-US" sz="1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1139080" y="2114840"/>
                <a:ext cx="7560840" cy="122413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/>
                  <a:t>Software</a:t>
                </a:r>
                <a:endParaRPr lang="en-US" sz="1000" dirty="0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259632" y="3707400"/>
                <a:ext cx="2448272" cy="122413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/>
                  <a:t>DPM</a:t>
                </a:r>
                <a:endParaRPr lang="en-US" sz="1000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851920" y="3699016"/>
                <a:ext cx="1872208" cy="122413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err="1" smtClean="0"/>
                  <a:t>WURx</a:t>
                </a:r>
                <a:endParaRPr lang="en-US" sz="1000" dirty="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6497760" y="3699016"/>
                <a:ext cx="2130152" cy="122413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/>
                  <a:t>Photovoltaic</a:t>
                </a:r>
                <a:endParaRPr lang="en-US" sz="1000" dirty="0"/>
              </a:p>
            </p:txBody>
          </p:sp>
        </p:grpSp>
        <p:sp>
          <p:nvSpPr>
            <p:cNvPr id="10" name="Content Placeholder 3"/>
            <p:cNvSpPr txBox="1">
              <a:spLocks/>
            </p:cNvSpPr>
            <p:nvPr/>
          </p:nvSpPr>
          <p:spPr>
            <a:xfrm>
              <a:off x="1043608" y="2555332"/>
              <a:ext cx="2664296" cy="697641"/>
            </a:xfrm>
            <a:prstGeom prst="rect">
              <a:avLst/>
            </a:prstGeom>
            <a:solidFill>
              <a:schemeClr val="bg1">
                <a:alpha val="84000"/>
              </a:schemeClr>
            </a:solidFill>
          </p:spPr>
          <p:txBody>
            <a:bodyPr vert="horz">
              <a:normAutofit/>
            </a:bodyPr>
            <a:lstStyle>
              <a:lvl1pPr marL="274320" indent="-274320" algn="l" rtl="0" eaLnBrk="1" latinLnBrk="0" hangingPunct="1">
                <a:spcBef>
                  <a:spcPts val="580"/>
                </a:spcBef>
                <a:buClr>
                  <a:schemeClr val="accent1"/>
                </a:buClr>
                <a:buSzPct val="85000"/>
                <a:buFont typeface="Wingdings 2"/>
                <a:buChar char=""/>
                <a:defRPr kumimoji="0"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48640" indent="-228600" algn="l" rtl="0" eaLnBrk="1" latinLnBrk="0" hangingPunct="1">
                <a:spcBef>
                  <a:spcPts val="370"/>
                </a:spcBef>
                <a:buClr>
                  <a:schemeClr val="accent2"/>
                </a:buClr>
                <a:buSzPct val="85000"/>
                <a:buFont typeface="Wingdings 2"/>
                <a:buChar char=""/>
                <a:defRPr kumimoji="0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22960" indent="-228600" algn="l" rtl="0" eaLnBrk="1" latinLnBrk="0" hangingPunct="1">
                <a:spcBef>
                  <a:spcPts val="370"/>
                </a:spcBef>
                <a:buClr>
                  <a:schemeClr val="accent1">
                    <a:tint val="60000"/>
                  </a:schemeClr>
                </a:buClr>
                <a:buSzPct val="85000"/>
                <a:buFont typeface="Wingdings 2"/>
                <a:buChar char=""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97280" indent="-228600" algn="l" rtl="0" eaLnBrk="1" latinLnBrk="0" hangingPunct="1">
                <a:spcBef>
                  <a:spcPts val="370"/>
                </a:spcBef>
                <a:buClr>
                  <a:schemeClr val="accent3"/>
                </a:buClr>
                <a:buSzPct val="80000"/>
                <a:buFont typeface="Wingdings 2"/>
                <a:buChar char=""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indent="-228600" algn="l" rtl="0" eaLnBrk="1" latinLnBrk="0" hangingPunct="1">
                <a:spcBef>
                  <a:spcPts val="370"/>
                </a:spcBef>
                <a:buClr>
                  <a:schemeClr val="accent3"/>
                </a:buClr>
                <a:buFontTx/>
                <a:buChar char="o"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645920" indent="-228600" algn="l" rtl="0" eaLnBrk="1" latinLnBrk="0" hangingPunct="1">
                <a:spcBef>
                  <a:spcPts val="370"/>
                </a:spcBef>
                <a:buClr>
                  <a:schemeClr val="accent3"/>
                </a:buClr>
                <a:buChar char="•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228600" algn="l" rtl="0" eaLnBrk="1" latinLnBrk="0" hangingPunct="1">
                <a:spcBef>
                  <a:spcPts val="370"/>
                </a:spcBef>
                <a:buClr>
                  <a:schemeClr val="accent2"/>
                </a:buClr>
                <a:buChar char="•"/>
                <a:defRPr kumimoji="0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94560" indent="-228600" algn="l" rtl="0" eaLnBrk="1" latinLnBrk="0" hangingPunct="1">
                <a:spcBef>
                  <a:spcPts val="370"/>
                </a:spcBef>
                <a:buClr>
                  <a:schemeClr val="accent1">
                    <a:tint val="60000"/>
                  </a:schemeClr>
                </a:buClr>
                <a:buChar char="•"/>
                <a:defRPr kumimoji="0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68880" indent="-228600" algn="l" rtl="0" eaLnBrk="1" latinLnBrk="0" hangingPunct="1">
                <a:spcBef>
                  <a:spcPts val="370"/>
                </a:spcBef>
                <a:buClr>
                  <a:schemeClr val="accent2">
                    <a:tint val="60000"/>
                  </a:schemeClr>
                </a:buClr>
                <a:buChar char="•"/>
                <a:defRPr kumimoji="0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20040" lvl="1" indent="0">
                <a:buNone/>
              </a:pPr>
              <a:endParaRPr lang="it-IT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861491" y="2026681"/>
              <a:ext cx="252000" cy="252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0442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70D48-2817-450F-B819-EDCE65F51D6B}" type="slidenum">
              <a:rPr lang="it-IT" smtClean="0"/>
              <a:t>14</a:t>
            </a:fld>
            <a:endParaRPr lang="it-IT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Lifetime Improvement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858774"/>
              </p:ext>
            </p:extLst>
          </p:nvPr>
        </p:nvGraphicFramePr>
        <p:xfrm>
          <a:off x="1115616" y="1700808"/>
          <a:ext cx="6787087" cy="33078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0225"/>
                <a:gridCol w="1128519"/>
                <a:gridCol w="1128519"/>
                <a:gridCol w="1123366"/>
                <a:gridCol w="1384458"/>
                <a:gridCol w="1442000"/>
              </a:tblGrid>
              <a:tr h="607962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No.</a:t>
                      </a:r>
                      <a:endParaRPr lang="en-US" sz="16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Dynamic Power Management</a:t>
                      </a:r>
                      <a:endParaRPr lang="en-US" sz="16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Wakeup </a:t>
                      </a:r>
                    </a:p>
                    <a:p>
                      <a:pPr algn="ctr"/>
                      <a:r>
                        <a:rPr lang="en-US" sz="1600" dirty="0" smtClean="0"/>
                        <a:t>Receiver</a:t>
                      </a:r>
                      <a:endParaRPr lang="en-US" sz="16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Lifetime  Improvement</a:t>
                      </a:r>
                      <a:endParaRPr lang="en-US" sz="1600" b="1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19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MCU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Radio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6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Periodic</a:t>
                      </a:r>
                      <a:endParaRPr kumimoji="0" lang="en-US" sz="16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6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DBP</a:t>
                      </a:r>
                      <a:endParaRPr kumimoji="0" lang="en-US" sz="16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436127"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Standby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LPM1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baseline="0" dirty="0" smtClean="0"/>
                        <a:t>1x</a:t>
                      </a:r>
                      <a:endParaRPr lang="en-US" sz="1600" b="0" i="0" dirty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1.7x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36127"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Standby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LPM2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1.7x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7.8x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19775"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Standby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LPM2+FF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No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2x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7.8x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3612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Sleep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LPM2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1.7x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7.9x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1977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Sleep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LPM2+FF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2.0x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7.9x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12" name="Oval 11"/>
          <p:cNvSpPr/>
          <p:nvPr/>
        </p:nvSpPr>
        <p:spPr>
          <a:xfrm>
            <a:off x="1691680" y="1484784"/>
            <a:ext cx="2304256" cy="3966136"/>
          </a:xfrm>
          <a:prstGeom prst="ellipse">
            <a:avLst/>
          </a:prstGeom>
          <a:noFill/>
          <a:ln w="38100" cmpd="sng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ular Callout 12"/>
          <p:cNvSpPr/>
          <p:nvPr/>
        </p:nvSpPr>
        <p:spPr>
          <a:xfrm>
            <a:off x="4572000" y="5650408"/>
            <a:ext cx="3960440" cy="1018952"/>
          </a:xfrm>
          <a:prstGeom prst="wedgeRoundRectCallout">
            <a:avLst>
              <a:gd name="adj1" fmla="val 23132"/>
              <a:gd name="adj2" fmla="val -9622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Improvement not two orders of magnitude: </a:t>
            </a:r>
            <a:r>
              <a:rPr lang="en-US" b="1" dirty="0" smtClean="0">
                <a:solidFill>
                  <a:srgbClr val="FFC000"/>
                </a:solidFill>
              </a:rPr>
              <a:t>Not energetically sustainable !!!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5220072" y="1484784"/>
            <a:ext cx="2592288" cy="3966136"/>
          </a:xfrm>
          <a:prstGeom prst="ellipse">
            <a:avLst/>
          </a:prstGeom>
          <a:noFill/>
          <a:ln w="38100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ular Callout 7"/>
          <p:cNvSpPr/>
          <p:nvPr/>
        </p:nvSpPr>
        <p:spPr>
          <a:xfrm>
            <a:off x="539552" y="5871852"/>
            <a:ext cx="3672408" cy="509476"/>
          </a:xfrm>
          <a:prstGeom prst="wedgeRoundRectCallout">
            <a:avLst>
              <a:gd name="adj1" fmla="val -2682"/>
              <a:gd name="adj2" fmla="val -15205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Multiple DPM configurations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190083" y="119763"/>
            <a:ext cx="2774405" cy="1226293"/>
            <a:chOff x="6190083" y="119763"/>
            <a:chExt cx="2774405" cy="1226293"/>
          </a:xfrm>
        </p:grpSpPr>
        <p:grpSp>
          <p:nvGrpSpPr>
            <p:cNvPr id="10" name="Group 9"/>
            <p:cNvGrpSpPr/>
            <p:nvPr/>
          </p:nvGrpSpPr>
          <p:grpSpPr>
            <a:xfrm>
              <a:off x="6190083" y="119763"/>
              <a:ext cx="2774405" cy="1226293"/>
              <a:chOff x="6190083" y="119763"/>
              <a:chExt cx="2774405" cy="1226293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6467672" y="167282"/>
                <a:ext cx="2496816" cy="1178773"/>
                <a:chOff x="1139080" y="2114840"/>
                <a:chExt cx="7574552" cy="3528392"/>
              </a:xfrm>
            </p:grpSpPr>
            <p:sp>
              <p:nvSpPr>
                <p:cNvPr id="18" name="Rectangle 17"/>
                <p:cNvSpPr/>
                <p:nvPr/>
              </p:nvSpPr>
              <p:spPr>
                <a:xfrm>
                  <a:off x="6323656" y="3555000"/>
                  <a:ext cx="2389976" cy="2088232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 dirty="0" smtClean="0"/>
                </a:p>
                <a:p>
                  <a:pPr algn="ctr"/>
                  <a:endParaRPr lang="en-US" sz="1000" dirty="0"/>
                </a:p>
                <a:p>
                  <a:endParaRPr lang="en-US" sz="1000" dirty="0"/>
                </a:p>
                <a:p>
                  <a:r>
                    <a:rPr lang="en-US" sz="1000" b="1" dirty="0" smtClean="0">
                      <a:solidFill>
                        <a:schemeClr val="tx1"/>
                      </a:solidFill>
                    </a:rPr>
                    <a:t>Harvester</a:t>
                  </a:r>
                  <a:endParaRPr lang="en-US" sz="10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" name="Rectangle 18"/>
                <p:cNvSpPr/>
                <p:nvPr/>
              </p:nvSpPr>
              <p:spPr>
                <a:xfrm>
                  <a:off x="1139080" y="3555003"/>
                  <a:ext cx="4801073" cy="2026346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 dirty="0" smtClean="0"/>
                </a:p>
                <a:p>
                  <a:pPr algn="ctr"/>
                  <a:endParaRPr lang="en-US" sz="1000" dirty="0"/>
                </a:p>
                <a:p>
                  <a:pPr algn="ctr"/>
                  <a:endParaRPr lang="en-US" sz="1000" dirty="0" smtClean="0"/>
                </a:p>
                <a:p>
                  <a:r>
                    <a:rPr lang="en-US" sz="1000" b="1" dirty="0" err="1" smtClean="0">
                      <a:solidFill>
                        <a:schemeClr val="tx1"/>
                      </a:solidFill>
                    </a:rPr>
                    <a:t>VirtualSense</a:t>
                  </a:r>
                  <a:endParaRPr lang="en-US" sz="10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" name="Rectangle 19"/>
                <p:cNvSpPr/>
                <p:nvPr/>
              </p:nvSpPr>
              <p:spPr>
                <a:xfrm>
                  <a:off x="1139080" y="2114840"/>
                  <a:ext cx="7560840" cy="122413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dirty="0" smtClean="0"/>
                    <a:t>Software</a:t>
                  </a:r>
                  <a:endParaRPr lang="en-US" sz="1000" dirty="0"/>
                </a:p>
              </p:txBody>
            </p:sp>
            <p:sp>
              <p:nvSpPr>
                <p:cNvPr id="21" name="Rectangle 20"/>
                <p:cNvSpPr/>
                <p:nvPr/>
              </p:nvSpPr>
              <p:spPr>
                <a:xfrm>
                  <a:off x="1259632" y="3707400"/>
                  <a:ext cx="2448272" cy="122413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dirty="0" smtClean="0"/>
                    <a:t>DPM</a:t>
                  </a:r>
                  <a:endParaRPr lang="en-US" sz="1000" dirty="0"/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>
                  <a:off x="3851920" y="3699016"/>
                  <a:ext cx="1872208" cy="122413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dirty="0" err="1" smtClean="0"/>
                    <a:t>WURx</a:t>
                  </a:r>
                  <a:endParaRPr lang="en-US" sz="1000" dirty="0"/>
                </a:p>
              </p:txBody>
            </p:sp>
            <p:sp>
              <p:nvSpPr>
                <p:cNvPr id="23" name="Rectangle 22"/>
                <p:cNvSpPr/>
                <p:nvPr/>
              </p:nvSpPr>
              <p:spPr>
                <a:xfrm>
                  <a:off x="6497760" y="3699016"/>
                  <a:ext cx="2130152" cy="122413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dirty="0" smtClean="0"/>
                    <a:t>Photovoltaic</a:t>
                  </a:r>
                  <a:endParaRPr lang="en-US" sz="1000" dirty="0"/>
                </a:p>
              </p:txBody>
            </p:sp>
          </p:grpSp>
          <p:sp>
            <p:nvSpPr>
              <p:cNvPr id="15" name="Content Placeholder 3"/>
              <p:cNvSpPr txBox="1">
                <a:spLocks/>
              </p:cNvSpPr>
              <p:nvPr/>
            </p:nvSpPr>
            <p:spPr>
              <a:xfrm>
                <a:off x="8101192" y="648415"/>
                <a:ext cx="863296" cy="697641"/>
              </a:xfrm>
              <a:prstGeom prst="rect">
                <a:avLst/>
              </a:prstGeom>
              <a:solidFill>
                <a:schemeClr val="bg1">
                  <a:alpha val="84000"/>
                </a:schemeClr>
              </a:solidFill>
            </p:spPr>
            <p:txBody>
              <a:bodyPr vert="horz">
                <a:normAutofit/>
              </a:bodyPr>
              <a:lstStyle>
                <a:lvl1pPr marL="274320" indent="-274320" algn="l" rtl="0" eaLnBrk="1" latinLnBrk="0" hangingPunct="1">
                  <a:spcBef>
                    <a:spcPts val="580"/>
                  </a:spcBef>
                  <a:buClr>
                    <a:schemeClr val="accent1"/>
                  </a:buClr>
                  <a:buSzPct val="85000"/>
                  <a:buFont typeface="Wingdings 2"/>
                  <a:buChar char="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8640" indent="-228600" algn="l" rtl="0" eaLnBrk="1" latinLnBrk="0" hangingPunct="1">
                  <a:spcBef>
                    <a:spcPts val="370"/>
                  </a:spcBef>
                  <a:buClr>
                    <a:schemeClr val="accent2"/>
                  </a:buClr>
                  <a:buSzPct val="85000"/>
                  <a:buFont typeface="Wingdings 2"/>
                  <a:buChar char="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22960" indent="-228600" algn="l" rtl="0" eaLnBrk="1" latinLnBrk="0" hangingPunct="1">
                  <a:spcBef>
                    <a:spcPts val="370"/>
                  </a:spcBef>
                  <a:buClr>
                    <a:schemeClr val="accent1">
                      <a:tint val="60000"/>
                    </a:schemeClr>
                  </a:buClr>
                  <a:buSzPct val="85000"/>
                  <a:buFont typeface="Wingdings 2"/>
                  <a:buChar char="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7280" indent="-228600" algn="l" rtl="0" eaLnBrk="1" latinLnBrk="0" hangingPunct="1">
                  <a:spcBef>
                    <a:spcPts val="370"/>
                  </a:spcBef>
                  <a:buClr>
                    <a:schemeClr val="accent3"/>
                  </a:buClr>
                  <a:buSzPct val="80000"/>
                  <a:buFont typeface="Wingdings 2"/>
                  <a:buChar char="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70"/>
                  </a:spcBef>
                  <a:buClr>
                    <a:schemeClr val="accent3"/>
                  </a:buClr>
                  <a:buFontTx/>
                  <a:buChar char="o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45920" indent="-228600" algn="l" rtl="0" eaLnBrk="1" latinLnBrk="0" hangingPunct="1">
                  <a:spcBef>
                    <a:spcPts val="370"/>
                  </a:spcBef>
                  <a:buClr>
                    <a:schemeClr val="accent3"/>
                  </a:buClr>
                  <a:buChar char="•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20240" indent="-228600" algn="l" rtl="0" eaLnBrk="1" latinLnBrk="0" hangingPunct="1">
                  <a:spcBef>
                    <a:spcPts val="370"/>
                  </a:spcBef>
                  <a:buClr>
                    <a:schemeClr val="accent2"/>
                  </a:buClr>
                  <a:buChar char="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94560" indent="-228600" algn="l" rtl="0" eaLnBrk="1" latinLnBrk="0" hangingPunct="1">
                  <a:spcBef>
                    <a:spcPts val="370"/>
                  </a:spcBef>
                  <a:buClr>
                    <a:schemeClr val="accent1">
                      <a:tint val="60000"/>
                    </a:schemeClr>
                  </a:buClr>
                  <a:buChar char="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68880" indent="-228600" algn="l" rtl="0" eaLnBrk="1" latinLnBrk="0" hangingPunct="1">
                  <a:spcBef>
                    <a:spcPts val="370"/>
                  </a:spcBef>
                  <a:buClr>
                    <a:schemeClr val="accent2">
                      <a:tint val="60000"/>
                    </a:schemeClr>
                  </a:buClr>
                  <a:buChar char="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20040" lvl="1" indent="0">
                  <a:buNone/>
                </a:pPr>
                <a:endParaRPr lang="it-IT" dirty="0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6190083" y="583712"/>
                <a:ext cx="252000" cy="252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Content Placeholder 3"/>
              <p:cNvSpPr txBox="1">
                <a:spLocks/>
              </p:cNvSpPr>
              <p:nvPr/>
            </p:nvSpPr>
            <p:spPr>
              <a:xfrm>
                <a:off x="6467672" y="119763"/>
                <a:ext cx="2496816" cy="456481"/>
              </a:xfrm>
              <a:prstGeom prst="rect">
                <a:avLst/>
              </a:prstGeom>
              <a:solidFill>
                <a:schemeClr val="bg1">
                  <a:alpha val="84000"/>
                </a:schemeClr>
              </a:solidFill>
            </p:spPr>
            <p:txBody>
              <a:bodyPr vert="horz">
                <a:normAutofit lnSpcReduction="10000"/>
              </a:bodyPr>
              <a:lstStyle>
                <a:lvl1pPr marL="274320" indent="-274320" algn="l" rtl="0" eaLnBrk="1" latinLnBrk="0" hangingPunct="1">
                  <a:spcBef>
                    <a:spcPts val="580"/>
                  </a:spcBef>
                  <a:buClr>
                    <a:schemeClr val="accent1"/>
                  </a:buClr>
                  <a:buSzPct val="85000"/>
                  <a:buFont typeface="Wingdings 2"/>
                  <a:buChar char="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8640" indent="-228600" algn="l" rtl="0" eaLnBrk="1" latinLnBrk="0" hangingPunct="1">
                  <a:spcBef>
                    <a:spcPts val="370"/>
                  </a:spcBef>
                  <a:buClr>
                    <a:schemeClr val="accent2"/>
                  </a:buClr>
                  <a:buSzPct val="85000"/>
                  <a:buFont typeface="Wingdings 2"/>
                  <a:buChar char="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22960" indent="-228600" algn="l" rtl="0" eaLnBrk="1" latinLnBrk="0" hangingPunct="1">
                  <a:spcBef>
                    <a:spcPts val="370"/>
                  </a:spcBef>
                  <a:buClr>
                    <a:schemeClr val="accent1">
                      <a:tint val="60000"/>
                    </a:schemeClr>
                  </a:buClr>
                  <a:buSzPct val="85000"/>
                  <a:buFont typeface="Wingdings 2"/>
                  <a:buChar char="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7280" indent="-228600" algn="l" rtl="0" eaLnBrk="1" latinLnBrk="0" hangingPunct="1">
                  <a:spcBef>
                    <a:spcPts val="370"/>
                  </a:spcBef>
                  <a:buClr>
                    <a:schemeClr val="accent3"/>
                  </a:buClr>
                  <a:buSzPct val="80000"/>
                  <a:buFont typeface="Wingdings 2"/>
                  <a:buChar char="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70"/>
                  </a:spcBef>
                  <a:buClr>
                    <a:schemeClr val="accent3"/>
                  </a:buClr>
                  <a:buFontTx/>
                  <a:buChar char="o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45920" indent="-228600" algn="l" rtl="0" eaLnBrk="1" latinLnBrk="0" hangingPunct="1">
                  <a:spcBef>
                    <a:spcPts val="370"/>
                  </a:spcBef>
                  <a:buClr>
                    <a:schemeClr val="accent3"/>
                  </a:buClr>
                  <a:buChar char="•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20240" indent="-228600" algn="l" rtl="0" eaLnBrk="1" latinLnBrk="0" hangingPunct="1">
                  <a:spcBef>
                    <a:spcPts val="370"/>
                  </a:spcBef>
                  <a:buClr>
                    <a:schemeClr val="accent2"/>
                  </a:buClr>
                  <a:buChar char="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94560" indent="-228600" algn="l" rtl="0" eaLnBrk="1" latinLnBrk="0" hangingPunct="1">
                  <a:spcBef>
                    <a:spcPts val="370"/>
                  </a:spcBef>
                  <a:buClr>
                    <a:schemeClr val="accent1">
                      <a:tint val="60000"/>
                    </a:schemeClr>
                  </a:buClr>
                  <a:buChar char="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68880" indent="-228600" algn="l" rtl="0" eaLnBrk="1" latinLnBrk="0" hangingPunct="1">
                  <a:spcBef>
                    <a:spcPts val="370"/>
                  </a:spcBef>
                  <a:buClr>
                    <a:schemeClr val="accent2">
                      <a:tint val="60000"/>
                    </a:schemeClr>
                  </a:buClr>
                  <a:buChar char="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20040" lvl="1" indent="0">
                  <a:buNone/>
                </a:pPr>
                <a:endParaRPr lang="it-IT" dirty="0"/>
              </a:p>
            </p:txBody>
          </p:sp>
        </p:grpSp>
        <p:sp>
          <p:nvSpPr>
            <p:cNvPr id="11" name="Content Placeholder 3"/>
            <p:cNvSpPr txBox="1">
              <a:spLocks/>
            </p:cNvSpPr>
            <p:nvPr/>
          </p:nvSpPr>
          <p:spPr>
            <a:xfrm>
              <a:off x="7337854" y="696527"/>
              <a:ext cx="688532" cy="411764"/>
            </a:xfrm>
            <a:prstGeom prst="rect">
              <a:avLst/>
            </a:prstGeom>
            <a:solidFill>
              <a:schemeClr val="bg1">
                <a:alpha val="84000"/>
              </a:schemeClr>
            </a:solidFill>
          </p:spPr>
          <p:txBody>
            <a:bodyPr vert="horz">
              <a:normAutofit fontScale="92500" lnSpcReduction="10000"/>
            </a:bodyPr>
            <a:lstStyle>
              <a:lvl1pPr marL="274320" indent="-274320" algn="l" rtl="0" eaLnBrk="1" latinLnBrk="0" hangingPunct="1">
                <a:spcBef>
                  <a:spcPts val="580"/>
                </a:spcBef>
                <a:buClr>
                  <a:schemeClr val="accent1"/>
                </a:buClr>
                <a:buSzPct val="85000"/>
                <a:buFont typeface="Wingdings 2"/>
                <a:buChar char=""/>
                <a:defRPr kumimoji="0"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48640" indent="-228600" algn="l" rtl="0" eaLnBrk="1" latinLnBrk="0" hangingPunct="1">
                <a:spcBef>
                  <a:spcPts val="370"/>
                </a:spcBef>
                <a:buClr>
                  <a:schemeClr val="accent2"/>
                </a:buClr>
                <a:buSzPct val="85000"/>
                <a:buFont typeface="Wingdings 2"/>
                <a:buChar char=""/>
                <a:defRPr kumimoji="0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22960" indent="-228600" algn="l" rtl="0" eaLnBrk="1" latinLnBrk="0" hangingPunct="1">
                <a:spcBef>
                  <a:spcPts val="370"/>
                </a:spcBef>
                <a:buClr>
                  <a:schemeClr val="accent1">
                    <a:tint val="60000"/>
                  </a:schemeClr>
                </a:buClr>
                <a:buSzPct val="85000"/>
                <a:buFont typeface="Wingdings 2"/>
                <a:buChar char=""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97280" indent="-228600" algn="l" rtl="0" eaLnBrk="1" latinLnBrk="0" hangingPunct="1">
                <a:spcBef>
                  <a:spcPts val="370"/>
                </a:spcBef>
                <a:buClr>
                  <a:schemeClr val="accent3"/>
                </a:buClr>
                <a:buSzPct val="80000"/>
                <a:buFont typeface="Wingdings 2"/>
                <a:buChar char=""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indent="-228600" algn="l" rtl="0" eaLnBrk="1" latinLnBrk="0" hangingPunct="1">
                <a:spcBef>
                  <a:spcPts val="370"/>
                </a:spcBef>
                <a:buClr>
                  <a:schemeClr val="accent3"/>
                </a:buClr>
                <a:buFontTx/>
                <a:buChar char="o"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645920" indent="-228600" algn="l" rtl="0" eaLnBrk="1" latinLnBrk="0" hangingPunct="1">
                <a:spcBef>
                  <a:spcPts val="370"/>
                </a:spcBef>
                <a:buClr>
                  <a:schemeClr val="accent3"/>
                </a:buClr>
                <a:buChar char="•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228600" algn="l" rtl="0" eaLnBrk="1" latinLnBrk="0" hangingPunct="1">
                <a:spcBef>
                  <a:spcPts val="370"/>
                </a:spcBef>
                <a:buClr>
                  <a:schemeClr val="accent2"/>
                </a:buClr>
                <a:buChar char="•"/>
                <a:defRPr kumimoji="0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94560" indent="-228600" algn="l" rtl="0" eaLnBrk="1" latinLnBrk="0" hangingPunct="1">
                <a:spcBef>
                  <a:spcPts val="370"/>
                </a:spcBef>
                <a:buClr>
                  <a:schemeClr val="accent1">
                    <a:tint val="60000"/>
                  </a:schemeClr>
                </a:buClr>
                <a:buChar char="•"/>
                <a:defRPr kumimoji="0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68880" indent="-228600" algn="l" rtl="0" eaLnBrk="1" latinLnBrk="0" hangingPunct="1">
                <a:spcBef>
                  <a:spcPts val="370"/>
                </a:spcBef>
                <a:buClr>
                  <a:schemeClr val="accent2">
                    <a:tint val="60000"/>
                  </a:schemeClr>
                </a:buClr>
                <a:buChar char="•"/>
                <a:defRPr kumimoji="0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20040" lvl="1" indent="0">
                <a:buNone/>
              </a:pPr>
              <a:endParaRPr lang="it-IT" dirty="0"/>
            </a:p>
          </p:txBody>
        </p:sp>
      </p:grpSp>
      <p:sp>
        <p:nvSpPr>
          <p:cNvPr id="25" name="Oval 24"/>
          <p:cNvSpPr/>
          <p:nvPr/>
        </p:nvSpPr>
        <p:spPr>
          <a:xfrm>
            <a:off x="3851920" y="1517757"/>
            <a:ext cx="1368152" cy="3966136"/>
          </a:xfrm>
          <a:prstGeom prst="ellipse">
            <a:avLst/>
          </a:prstGeom>
          <a:noFill/>
          <a:ln w="38100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139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7" grpId="0" animBg="1"/>
      <p:bldP spid="8" grpId="0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9511" y="1700808"/>
            <a:ext cx="6120681" cy="4104456"/>
          </a:xfrm>
        </p:spPr>
        <p:txBody>
          <a:bodyPr>
            <a:normAutofit/>
          </a:bodyPr>
          <a:lstStyle/>
          <a:p>
            <a:endParaRPr lang="en-US" sz="2600" dirty="0" smtClean="0"/>
          </a:p>
          <a:p>
            <a:r>
              <a:rPr lang="en-US" sz="2600" dirty="0" smtClean="0"/>
              <a:t>Uses ultra sound technology</a:t>
            </a:r>
          </a:p>
          <a:p>
            <a:r>
              <a:rPr lang="en-US" sz="2600" dirty="0" smtClean="0"/>
              <a:t>Out of band triggering</a:t>
            </a:r>
          </a:p>
          <a:p>
            <a:pPr lvl="1"/>
            <a:r>
              <a:rPr lang="en-US" sz="2200" dirty="0" smtClean="0"/>
              <a:t>turns ON expensive data transceiver only for data receptions.</a:t>
            </a:r>
          </a:p>
          <a:p>
            <a:r>
              <a:rPr lang="en-US" sz="2600" dirty="0" smtClean="0"/>
              <a:t>Ultra-low </a:t>
            </a:r>
            <a:r>
              <a:rPr lang="en-US" sz="2600" dirty="0"/>
              <a:t>energy </a:t>
            </a:r>
            <a:r>
              <a:rPr lang="en-US" sz="2600" dirty="0" smtClean="0"/>
              <a:t>consumption</a:t>
            </a:r>
          </a:p>
          <a:p>
            <a:pPr lvl="1"/>
            <a:r>
              <a:rPr lang="en-US" sz="2200" dirty="0" smtClean="0"/>
              <a:t>Rx: 820nA vs. 18.5mA for primary data radio</a:t>
            </a:r>
          </a:p>
          <a:p>
            <a:r>
              <a:rPr lang="en-US" sz="2600" dirty="0" smtClean="0"/>
              <a:t>Range 14m </a:t>
            </a:r>
            <a:endParaRPr lang="en-US" sz="2600" dirty="0"/>
          </a:p>
          <a:p>
            <a:pPr marL="630936" lvl="2" indent="0">
              <a:buNone/>
            </a:pPr>
            <a:endParaRPr lang="en-US" sz="22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2.2: Wakeup Receiver</a:t>
            </a:r>
            <a:endParaRPr lang="en-US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564904"/>
            <a:ext cx="2698897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6190083" y="119763"/>
            <a:ext cx="2774405" cy="1226293"/>
            <a:chOff x="6190083" y="119763"/>
            <a:chExt cx="2774405" cy="1226293"/>
          </a:xfrm>
        </p:grpSpPr>
        <p:grpSp>
          <p:nvGrpSpPr>
            <p:cNvPr id="6" name="Group 5"/>
            <p:cNvGrpSpPr/>
            <p:nvPr/>
          </p:nvGrpSpPr>
          <p:grpSpPr>
            <a:xfrm>
              <a:off x="6190083" y="119763"/>
              <a:ext cx="2774405" cy="1226293"/>
              <a:chOff x="6190083" y="119763"/>
              <a:chExt cx="2774405" cy="1226293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6467672" y="167282"/>
                <a:ext cx="2496816" cy="1178773"/>
                <a:chOff x="1139080" y="2114840"/>
                <a:chExt cx="7574552" cy="3528392"/>
              </a:xfrm>
            </p:grpSpPr>
            <p:sp>
              <p:nvSpPr>
                <p:cNvPr id="12" name="Rectangle 11"/>
                <p:cNvSpPr/>
                <p:nvPr/>
              </p:nvSpPr>
              <p:spPr>
                <a:xfrm>
                  <a:off x="6323656" y="3555000"/>
                  <a:ext cx="2389976" cy="2088232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 dirty="0" smtClean="0"/>
                </a:p>
                <a:p>
                  <a:pPr algn="ctr"/>
                  <a:endParaRPr lang="en-US" sz="1000" dirty="0"/>
                </a:p>
                <a:p>
                  <a:endParaRPr lang="en-US" sz="1000" dirty="0"/>
                </a:p>
                <a:p>
                  <a:r>
                    <a:rPr lang="en-US" sz="1000" b="1" dirty="0" smtClean="0">
                      <a:solidFill>
                        <a:schemeClr val="tx1"/>
                      </a:solidFill>
                    </a:rPr>
                    <a:t>Harvester</a:t>
                  </a:r>
                  <a:endParaRPr lang="en-US" sz="10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" name="Rectangle 12"/>
                <p:cNvSpPr/>
                <p:nvPr/>
              </p:nvSpPr>
              <p:spPr>
                <a:xfrm>
                  <a:off x="1139080" y="3555003"/>
                  <a:ext cx="4801073" cy="2026346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 dirty="0" smtClean="0"/>
                </a:p>
                <a:p>
                  <a:pPr algn="ctr"/>
                  <a:endParaRPr lang="en-US" sz="1000" dirty="0"/>
                </a:p>
                <a:p>
                  <a:pPr algn="ctr"/>
                  <a:endParaRPr lang="en-US" sz="1000" dirty="0" smtClean="0"/>
                </a:p>
                <a:p>
                  <a:r>
                    <a:rPr lang="en-US" sz="1000" b="1" dirty="0" err="1" smtClean="0">
                      <a:solidFill>
                        <a:schemeClr val="tx1"/>
                      </a:solidFill>
                    </a:rPr>
                    <a:t>VirtualSense</a:t>
                  </a:r>
                  <a:endParaRPr lang="en-US" sz="10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" name="Rectangle 13"/>
                <p:cNvSpPr/>
                <p:nvPr/>
              </p:nvSpPr>
              <p:spPr>
                <a:xfrm>
                  <a:off x="1139080" y="2114840"/>
                  <a:ext cx="7560840" cy="122413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dirty="0" smtClean="0"/>
                    <a:t>Software</a:t>
                  </a:r>
                  <a:endParaRPr lang="en-US" sz="1000" dirty="0"/>
                </a:p>
              </p:txBody>
            </p:sp>
            <p:sp>
              <p:nvSpPr>
                <p:cNvPr id="15" name="Rectangle 14"/>
                <p:cNvSpPr/>
                <p:nvPr/>
              </p:nvSpPr>
              <p:spPr>
                <a:xfrm>
                  <a:off x="1259632" y="3707400"/>
                  <a:ext cx="2448272" cy="122413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dirty="0" smtClean="0"/>
                    <a:t>DPM</a:t>
                  </a:r>
                  <a:endParaRPr lang="en-US" sz="1000" dirty="0"/>
                </a:p>
              </p:txBody>
            </p:sp>
            <p:sp>
              <p:nvSpPr>
                <p:cNvPr id="16" name="Rectangle 15"/>
                <p:cNvSpPr/>
                <p:nvPr/>
              </p:nvSpPr>
              <p:spPr>
                <a:xfrm>
                  <a:off x="3851920" y="3699016"/>
                  <a:ext cx="1872208" cy="122413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dirty="0" err="1" smtClean="0"/>
                    <a:t>WURx</a:t>
                  </a:r>
                  <a:endParaRPr lang="en-US" sz="1000" dirty="0"/>
                </a:p>
              </p:txBody>
            </p:sp>
            <p:sp>
              <p:nvSpPr>
                <p:cNvPr id="17" name="Rectangle 16"/>
                <p:cNvSpPr/>
                <p:nvPr/>
              </p:nvSpPr>
              <p:spPr>
                <a:xfrm>
                  <a:off x="6497760" y="3699016"/>
                  <a:ext cx="2130152" cy="122413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dirty="0" smtClean="0"/>
                    <a:t>Photovoltaic</a:t>
                  </a:r>
                  <a:endParaRPr lang="en-US" sz="1000" dirty="0"/>
                </a:p>
              </p:txBody>
            </p:sp>
          </p:grpSp>
          <p:sp>
            <p:nvSpPr>
              <p:cNvPr id="9" name="Content Placeholder 3"/>
              <p:cNvSpPr txBox="1">
                <a:spLocks/>
              </p:cNvSpPr>
              <p:nvPr/>
            </p:nvSpPr>
            <p:spPr>
              <a:xfrm>
                <a:off x="8101192" y="648415"/>
                <a:ext cx="863296" cy="697641"/>
              </a:xfrm>
              <a:prstGeom prst="rect">
                <a:avLst/>
              </a:prstGeom>
              <a:solidFill>
                <a:schemeClr val="bg1">
                  <a:alpha val="84000"/>
                </a:schemeClr>
              </a:solidFill>
            </p:spPr>
            <p:txBody>
              <a:bodyPr vert="horz">
                <a:normAutofit/>
              </a:bodyPr>
              <a:lstStyle>
                <a:lvl1pPr marL="274320" indent="-274320" algn="l" rtl="0" eaLnBrk="1" latinLnBrk="0" hangingPunct="1">
                  <a:spcBef>
                    <a:spcPts val="580"/>
                  </a:spcBef>
                  <a:buClr>
                    <a:schemeClr val="accent1"/>
                  </a:buClr>
                  <a:buSzPct val="85000"/>
                  <a:buFont typeface="Wingdings 2"/>
                  <a:buChar char="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8640" indent="-228600" algn="l" rtl="0" eaLnBrk="1" latinLnBrk="0" hangingPunct="1">
                  <a:spcBef>
                    <a:spcPts val="370"/>
                  </a:spcBef>
                  <a:buClr>
                    <a:schemeClr val="accent2"/>
                  </a:buClr>
                  <a:buSzPct val="85000"/>
                  <a:buFont typeface="Wingdings 2"/>
                  <a:buChar char="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22960" indent="-228600" algn="l" rtl="0" eaLnBrk="1" latinLnBrk="0" hangingPunct="1">
                  <a:spcBef>
                    <a:spcPts val="370"/>
                  </a:spcBef>
                  <a:buClr>
                    <a:schemeClr val="accent1">
                      <a:tint val="60000"/>
                    </a:schemeClr>
                  </a:buClr>
                  <a:buSzPct val="85000"/>
                  <a:buFont typeface="Wingdings 2"/>
                  <a:buChar char="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7280" indent="-228600" algn="l" rtl="0" eaLnBrk="1" latinLnBrk="0" hangingPunct="1">
                  <a:spcBef>
                    <a:spcPts val="370"/>
                  </a:spcBef>
                  <a:buClr>
                    <a:schemeClr val="accent3"/>
                  </a:buClr>
                  <a:buSzPct val="80000"/>
                  <a:buFont typeface="Wingdings 2"/>
                  <a:buChar char="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70"/>
                  </a:spcBef>
                  <a:buClr>
                    <a:schemeClr val="accent3"/>
                  </a:buClr>
                  <a:buFontTx/>
                  <a:buChar char="o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45920" indent="-228600" algn="l" rtl="0" eaLnBrk="1" latinLnBrk="0" hangingPunct="1">
                  <a:spcBef>
                    <a:spcPts val="370"/>
                  </a:spcBef>
                  <a:buClr>
                    <a:schemeClr val="accent3"/>
                  </a:buClr>
                  <a:buChar char="•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20240" indent="-228600" algn="l" rtl="0" eaLnBrk="1" latinLnBrk="0" hangingPunct="1">
                  <a:spcBef>
                    <a:spcPts val="370"/>
                  </a:spcBef>
                  <a:buClr>
                    <a:schemeClr val="accent2"/>
                  </a:buClr>
                  <a:buChar char="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94560" indent="-228600" algn="l" rtl="0" eaLnBrk="1" latinLnBrk="0" hangingPunct="1">
                  <a:spcBef>
                    <a:spcPts val="370"/>
                  </a:spcBef>
                  <a:buClr>
                    <a:schemeClr val="accent1">
                      <a:tint val="60000"/>
                    </a:schemeClr>
                  </a:buClr>
                  <a:buChar char="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68880" indent="-228600" algn="l" rtl="0" eaLnBrk="1" latinLnBrk="0" hangingPunct="1">
                  <a:spcBef>
                    <a:spcPts val="370"/>
                  </a:spcBef>
                  <a:buClr>
                    <a:schemeClr val="accent2">
                      <a:tint val="60000"/>
                    </a:schemeClr>
                  </a:buClr>
                  <a:buChar char="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20040" lvl="1" indent="0">
                  <a:buNone/>
                </a:pPr>
                <a:endParaRPr lang="it-IT" dirty="0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6190083" y="583712"/>
                <a:ext cx="252000" cy="252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" name="Content Placeholder 3"/>
              <p:cNvSpPr txBox="1">
                <a:spLocks/>
              </p:cNvSpPr>
              <p:nvPr/>
            </p:nvSpPr>
            <p:spPr>
              <a:xfrm>
                <a:off x="6467672" y="119763"/>
                <a:ext cx="2496816" cy="456481"/>
              </a:xfrm>
              <a:prstGeom prst="rect">
                <a:avLst/>
              </a:prstGeom>
              <a:solidFill>
                <a:schemeClr val="bg1">
                  <a:alpha val="84000"/>
                </a:schemeClr>
              </a:solidFill>
            </p:spPr>
            <p:txBody>
              <a:bodyPr vert="horz">
                <a:normAutofit lnSpcReduction="10000"/>
              </a:bodyPr>
              <a:lstStyle>
                <a:lvl1pPr marL="274320" indent="-274320" algn="l" rtl="0" eaLnBrk="1" latinLnBrk="0" hangingPunct="1">
                  <a:spcBef>
                    <a:spcPts val="580"/>
                  </a:spcBef>
                  <a:buClr>
                    <a:schemeClr val="accent1"/>
                  </a:buClr>
                  <a:buSzPct val="85000"/>
                  <a:buFont typeface="Wingdings 2"/>
                  <a:buChar char="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8640" indent="-228600" algn="l" rtl="0" eaLnBrk="1" latinLnBrk="0" hangingPunct="1">
                  <a:spcBef>
                    <a:spcPts val="370"/>
                  </a:spcBef>
                  <a:buClr>
                    <a:schemeClr val="accent2"/>
                  </a:buClr>
                  <a:buSzPct val="85000"/>
                  <a:buFont typeface="Wingdings 2"/>
                  <a:buChar char="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22960" indent="-228600" algn="l" rtl="0" eaLnBrk="1" latinLnBrk="0" hangingPunct="1">
                  <a:spcBef>
                    <a:spcPts val="370"/>
                  </a:spcBef>
                  <a:buClr>
                    <a:schemeClr val="accent1">
                      <a:tint val="60000"/>
                    </a:schemeClr>
                  </a:buClr>
                  <a:buSzPct val="85000"/>
                  <a:buFont typeface="Wingdings 2"/>
                  <a:buChar char="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7280" indent="-228600" algn="l" rtl="0" eaLnBrk="1" latinLnBrk="0" hangingPunct="1">
                  <a:spcBef>
                    <a:spcPts val="370"/>
                  </a:spcBef>
                  <a:buClr>
                    <a:schemeClr val="accent3"/>
                  </a:buClr>
                  <a:buSzPct val="80000"/>
                  <a:buFont typeface="Wingdings 2"/>
                  <a:buChar char="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70"/>
                  </a:spcBef>
                  <a:buClr>
                    <a:schemeClr val="accent3"/>
                  </a:buClr>
                  <a:buFontTx/>
                  <a:buChar char="o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45920" indent="-228600" algn="l" rtl="0" eaLnBrk="1" latinLnBrk="0" hangingPunct="1">
                  <a:spcBef>
                    <a:spcPts val="370"/>
                  </a:spcBef>
                  <a:buClr>
                    <a:schemeClr val="accent3"/>
                  </a:buClr>
                  <a:buChar char="•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20240" indent="-228600" algn="l" rtl="0" eaLnBrk="1" latinLnBrk="0" hangingPunct="1">
                  <a:spcBef>
                    <a:spcPts val="370"/>
                  </a:spcBef>
                  <a:buClr>
                    <a:schemeClr val="accent2"/>
                  </a:buClr>
                  <a:buChar char="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94560" indent="-228600" algn="l" rtl="0" eaLnBrk="1" latinLnBrk="0" hangingPunct="1">
                  <a:spcBef>
                    <a:spcPts val="370"/>
                  </a:spcBef>
                  <a:buClr>
                    <a:schemeClr val="accent1">
                      <a:tint val="60000"/>
                    </a:schemeClr>
                  </a:buClr>
                  <a:buChar char="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68880" indent="-228600" algn="l" rtl="0" eaLnBrk="1" latinLnBrk="0" hangingPunct="1">
                  <a:spcBef>
                    <a:spcPts val="370"/>
                  </a:spcBef>
                  <a:buClr>
                    <a:schemeClr val="accent2">
                      <a:tint val="60000"/>
                    </a:schemeClr>
                  </a:buClr>
                  <a:buChar char="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20040" lvl="1" indent="0">
                  <a:buNone/>
                </a:pPr>
                <a:endParaRPr lang="it-IT" dirty="0"/>
              </a:p>
            </p:txBody>
          </p:sp>
        </p:grpSp>
        <p:sp>
          <p:nvSpPr>
            <p:cNvPr id="7" name="Content Placeholder 3"/>
            <p:cNvSpPr txBox="1">
              <a:spLocks/>
            </p:cNvSpPr>
            <p:nvPr/>
          </p:nvSpPr>
          <p:spPr>
            <a:xfrm>
              <a:off x="6516216" y="696527"/>
              <a:ext cx="798223" cy="411764"/>
            </a:xfrm>
            <a:prstGeom prst="rect">
              <a:avLst/>
            </a:prstGeom>
            <a:solidFill>
              <a:schemeClr val="bg1">
                <a:alpha val="84000"/>
              </a:schemeClr>
            </a:solidFill>
          </p:spPr>
          <p:txBody>
            <a:bodyPr vert="horz">
              <a:normAutofit fontScale="92500" lnSpcReduction="10000"/>
            </a:bodyPr>
            <a:lstStyle>
              <a:lvl1pPr marL="274320" indent="-274320" algn="l" rtl="0" eaLnBrk="1" latinLnBrk="0" hangingPunct="1">
                <a:spcBef>
                  <a:spcPts val="580"/>
                </a:spcBef>
                <a:buClr>
                  <a:schemeClr val="accent1"/>
                </a:buClr>
                <a:buSzPct val="85000"/>
                <a:buFont typeface="Wingdings 2"/>
                <a:buChar char=""/>
                <a:defRPr kumimoji="0"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48640" indent="-228600" algn="l" rtl="0" eaLnBrk="1" latinLnBrk="0" hangingPunct="1">
                <a:spcBef>
                  <a:spcPts val="370"/>
                </a:spcBef>
                <a:buClr>
                  <a:schemeClr val="accent2"/>
                </a:buClr>
                <a:buSzPct val="85000"/>
                <a:buFont typeface="Wingdings 2"/>
                <a:buChar char=""/>
                <a:defRPr kumimoji="0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22960" indent="-228600" algn="l" rtl="0" eaLnBrk="1" latinLnBrk="0" hangingPunct="1">
                <a:spcBef>
                  <a:spcPts val="370"/>
                </a:spcBef>
                <a:buClr>
                  <a:schemeClr val="accent1">
                    <a:tint val="60000"/>
                  </a:schemeClr>
                </a:buClr>
                <a:buSzPct val="85000"/>
                <a:buFont typeface="Wingdings 2"/>
                <a:buChar char=""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97280" indent="-228600" algn="l" rtl="0" eaLnBrk="1" latinLnBrk="0" hangingPunct="1">
                <a:spcBef>
                  <a:spcPts val="370"/>
                </a:spcBef>
                <a:buClr>
                  <a:schemeClr val="accent3"/>
                </a:buClr>
                <a:buSzPct val="80000"/>
                <a:buFont typeface="Wingdings 2"/>
                <a:buChar char=""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indent="-228600" algn="l" rtl="0" eaLnBrk="1" latinLnBrk="0" hangingPunct="1">
                <a:spcBef>
                  <a:spcPts val="370"/>
                </a:spcBef>
                <a:buClr>
                  <a:schemeClr val="accent3"/>
                </a:buClr>
                <a:buFontTx/>
                <a:buChar char="o"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645920" indent="-228600" algn="l" rtl="0" eaLnBrk="1" latinLnBrk="0" hangingPunct="1">
                <a:spcBef>
                  <a:spcPts val="370"/>
                </a:spcBef>
                <a:buClr>
                  <a:schemeClr val="accent3"/>
                </a:buClr>
                <a:buChar char="•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228600" algn="l" rtl="0" eaLnBrk="1" latinLnBrk="0" hangingPunct="1">
                <a:spcBef>
                  <a:spcPts val="370"/>
                </a:spcBef>
                <a:buClr>
                  <a:schemeClr val="accent2"/>
                </a:buClr>
                <a:buChar char="•"/>
                <a:defRPr kumimoji="0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94560" indent="-228600" algn="l" rtl="0" eaLnBrk="1" latinLnBrk="0" hangingPunct="1">
                <a:spcBef>
                  <a:spcPts val="370"/>
                </a:spcBef>
                <a:buClr>
                  <a:schemeClr val="accent1">
                    <a:tint val="60000"/>
                  </a:schemeClr>
                </a:buClr>
                <a:buChar char="•"/>
                <a:defRPr kumimoji="0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68880" indent="-228600" algn="l" rtl="0" eaLnBrk="1" latinLnBrk="0" hangingPunct="1">
                <a:spcBef>
                  <a:spcPts val="370"/>
                </a:spcBef>
                <a:buClr>
                  <a:schemeClr val="accent2">
                    <a:tint val="60000"/>
                  </a:schemeClr>
                </a:buClr>
                <a:buChar char="•"/>
                <a:defRPr kumimoji="0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20040" lvl="1" indent="0">
                <a:buNone/>
              </a:pPr>
              <a:endParaRPr lang="it-IT" dirty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5881593" y="4653136"/>
            <a:ext cx="30828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Ultrasound Wakeup Receiver 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69382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47272" y="6309320"/>
            <a:ext cx="365760" cy="365125"/>
          </a:xfrm>
        </p:spPr>
        <p:txBody>
          <a:bodyPr/>
          <a:lstStyle/>
          <a:p>
            <a:fld id="{4CF70D48-2817-450F-B819-EDCE65F51D6B}" type="slidenum">
              <a:rPr lang="it-IT" smtClean="0"/>
              <a:t>16</a:t>
            </a:fld>
            <a:endParaRPr lang="it-IT" dirty="0"/>
          </a:p>
        </p:txBody>
      </p:sp>
      <p:cxnSp>
        <p:nvCxnSpPr>
          <p:cNvPr id="6" name="Straight Connector 5"/>
          <p:cNvCxnSpPr>
            <a:stCxn id="21" idx="3"/>
          </p:cNvCxnSpPr>
          <p:nvPr/>
        </p:nvCxnSpPr>
        <p:spPr>
          <a:xfrm>
            <a:off x="3657153" y="2573468"/>
            <a:ext cx="5061879" cy="371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657153" y="3258651"/>
            <a:ext cx="50618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7335889" y="2258653"/>
            <a:ext cx="1165652" cy="950996"/>
            <a:chOff x="7335889" y="2258653"/>
            <a:chExt cx="1165652" cy="950996"/>
          </a:xfrm>
        </p:grpSpPr>
        <p:sp>
          <p:nvSpPr>
            <p:cNvPr id="9" name="Rectangle 8"/>
            <p:cNvSpPr/>
            <p:nvPr/>
          </p:nvSpPr>
          <p:spPr>
            <a:xfrm>
              <a:off x="7335889" y="2258653"/>
              <a:ext cx="1165652" cy="30575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 smtClean="0">
                  <a:solidFill>
                    <a:schemeClr val="tx1"/>
                  </a:solidFill>
                </a:rPr>
                <a:t>Tx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077161" y="2903891"/>
              <a:ext cx="424377" cy="30575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Rx</a:t>
              </a:r>
              <a:endParaRPr lang="en-US" sz="1400" dirty="0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507081" y="2435575"/>
            <a:ext cx="1150072" cy="275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Sender</a:t>
            </a:r>
            <a:endParaRPr lang="en-US" sz="16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2507081" y="3016450"/>
            <a:ext cx="15344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Receiver</a:t>
            </a:r>
            <a:endParaRPr lang="en-US" sz="1600" b="1" dirty="0"/>
          </a:p>
        </p:txBody>
      </p:sp>
      <p:grpSp>
        <p:nvGrpSpPr>
          <p:cNvPr id="14" name="Group 13"/>
          <p:cNvGrpSpPr/>
          <p:nvPr/>
        </p:nvGrpSpPr>
        <p:grpSpPr>
          <a:xfrm>
            <a:off x="3785276" y="2233447"/>
            <a:ext cx="3267138" cy="988943"/>
            <a:chOff x="3785276" y="2233447"/>
            <a:chExt cx="3267138" cy="988943"/>
          </a:xfrm>
        </p:grpSpPr>
        <p:sp>
          <p:nvSpPr>
            <p:cNvPr id="15" name="Rectangle 14"/>
            <p:cNvSpPr/>
            <p:nvPr/>
          </p:nvSpPr>
          <p:spPr>
            <a:xfrm>
              <a:off x="5494060" y="2258656"/>
              <a:ext cx="84939" cy="31849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967475" y="2258656"/>
              <a:ext cx="84939" cy="31849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041522" y="2233447"/>
              <a:ext cx="84939" cy="31849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301875" y="2903892"/>
              <a:ext cx="84939" cy="31849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6711229" y="2903892"/>
              <a:ext cx="84939" cy="31849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785276" y="2903892"/>
              <a:ext cx="84939" cy="31849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2.2: Wakeup Receiver</a:t>
            </a:r>
            <a:endParaRPr lang="en-US" dirty="0"/>
          </a:p>
        </p:txBody>
      </p:sp>
      <p:grpSp>
        <p:nvGrpSpPr>
          <p:cNvPr id="46" name="Group 45"/>
          <p:cNvGrpSpPr/>
          <p:nvPr/>
        </p:nvGrpSpPr>
        <p:grpSpPr>
          <a:xfrm>
            <a:off x="6190083" y="119763"/>
            <a:ext cx="2774405" cy="1226293"/>
            <a:chOff x="6190083" y="119763"/>
            <a:chExt cx="2774405" cy="1226293"/>
          </a:xfrm>
        </p:grpSpPr>
        <p:grpSp>
          <p:nvGrpSpPr>
            <p:cNvPr id="47" name="Group 46"/>
            <p:cNvGrpSpPr/>
            <p:nvPr/>
          </p:nvGrpSpPr>
          <p:grpSpPr>
            <a:xfrm>
              <a:off x="6190083" y="119763"/>
              <a:ext cx="2774405" cy="1226293"/>
              <a:chOff x="6190083" y="119763"/>
              <a:chExt cx="2774405" cy="1226293"/>
            </a:xfrm>
          </p:grpSpPr>
          <p:grpSp>
            <p:nvGrpSpPr>
              <p:cNvPr id="49" name="Group 48"/>
              <p:cNvGrpSpPr/>
              <p:nvPr/>
            </p:nvGrpSpPr>
            <p:grpSpPr>
              <a:xfrm>
                <a:off x="6467672" y="167282"/>
                <a:ext cx="2496816" cy="1178773"/>
                <a:chOff x="1139080" y="2114840"/>
                <a:chExt cx="7574552" cy="3528392"/>
              </a:xfrm>
            </p:grpSpPr>
            <p:sp>
              <p:nvSpPr>
                <p:cNvPr id="55" name="Rectangle 54"/>
                <p:cNvSpPr/>
                <p:nvPr/>
              </p:nvSpPr>
              <p:spPr>
                <a:xfrm>
                  <a:off x="6323656" y="3555000"/>
                  <a:ext cx="2389976" cy="2088232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 dirty="0" smtClean="0"/>
                </a:p>
                <a:p>
                  <a:pPr algn="ctr"/>
                  <a:endParaRPr lang="en-US" sz="1000" dirty="0"/>
                </a:p>
                <a:p>
                  <a:endParaRPr lang="en-US" sz="1000" dirty="0"/>
                </a:p>
                <a:p>
                  <a:r>
                    <a:rPr lang="en-US" sz="1000" b="1" dirty="0" smtClean="0">
                      <a:solidFill>
                        <a:schemeClr val="tx1"/>
                      </a:solidFill>
                    </a:rPr>
                    <a:t>Harvester</a:t>
                  </a:r>
                  <a:endParaRPr lang="en-US" sz="10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6" name="Rectangle 55"/>
                <p:cNvSpPr/>
                <p:nvPr/>
              </p:nvSpPr>
              <p:spPr>
                <a:xfrm>
                  <a:off x="1139080" y="3555003"/>
                  <a:ext cx="4801073" cy="2026346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 dirty="0" smtClean="0"/>
                </a:p>
                <a:p>
                  <a:pPr algn="ctr"/>
                  <a:endParaRPr lang="en-US" sz="1000" dirty="0"/>
                </a:p>
                <a:p>
                  <a:pPr algn="ctr"/>
                  <a:endParaRPr lang="en-US" sz="1000" dirty="0" smtClean="0"/>
                </a:p>
                <a:p>
                  <a:r>
                    <a:rPr lang="en-US" sz="1000" b="1" dirty="0" err="1" smtClean="0">
                      <a:solidFill>
                        <a:schemeClr val="tx1"/>
                      </a:solidFill>
                    </a:rPr>
                    <a:t>VirtualSense</a:t>
                  </a:r>
                  <a:endParaRPr lang="en-US" sz="10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7" name="Rectangle 56"/>
                <p:cNvSpPr/>
                <p:nvPr/>
              </p:nvSpPr>
              <p:spPr>
                <a:xfrm>
                  <a:off x="1139080" y="2114840"/>
                  <a:ext cx="7560840" cy="122413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dirty="0" smtClean="0"/>
                    <a:t>Software</a:t>
                  </a:r>
                  <a:endParaRPr lang="en-US" sz="1000" dirty="0"/>
                </a:p>
              </p:txBody>
            </p:sp>
            <p:sp>
              <p:nvSpPr>
                <p:cNvPr id="58" name="Rectangle 57"/>
                <p:cNvSpPr/>
                <p:nvPr/>
              </p:nvSpPr>
              <p:spPr>
                <a:xfrm>
                  <a:off x="1259632" y="3707400"/>
                  <a:ext cx="2448272" cy="122413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dirty="0" smtClean="0"/>
                    <a:t>DPM</a:t>
                  </a:r>
                  <a:endParaRPr lang="en-US" sz="1000" dirty="0"/>
                </a:p>
              </p:txBody>
            </p:sp>
            <p:sp>
              <p:nvSpPr>
                <p:cNvPr id="59" name="Rectangle 58"/>
                <p:cNvSpPr/>
                <p:nvPr/>
              </p:nvSpPr>
              <p:spPr>
                <a:xfrm>
                  <a:off x="3851920" y="3699016"/>
                  <a:ext cx="1872208" cy="122413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dirty="0" err="1" smtClean="0"/>
                    <a:t>WURx</a:t>
                  </a:r>
                  <a:endParaRPr lang="en-US" sz="1000" dirty="0"/>
                </a:p>
              </p:txBody>
            </p:sp>
            <p:sp>
              <p:nvSpPr>
                <p:cNvPr id="60" name="Rectangle 59"/>
                <p:cNvSpPr/>
                <p:nvPr/>
              </p:nvSpPr>
              <p:spPr>
                <a:xfrm>
                  <a:off x="6497760" y="3699016"/>
                  <a:ext cx="2130152" cy="122413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dirty="0" smtClean="0"/>
                    <a:t>Photovoltaic</a:t>
                  </a:r>
                  <a:endParaRPr lang="en-US" sz="1000" dirty="0"/>
                </a:p>
              </p:txBody>
            </p:sp>
          </p:grpSp>
          <p:sp>
            <p:nvSpPr>
              <p:cNvPr id="50" name="Content Placeholder 3"/>
              <p:cNvSpPr txBox="1">
                <a:spLocks/>
              </p:cNvSpPr>
              <p:nvPr/>
            </p:nvSpPr>
            <p:spPr>
              <a:xfrm>
                <a:off x="8101192" y="648415"/>
                <a:ext cx="863296" cy="697641"/>
              </a:xfrm>
              <a:prstGeom prst="rect">
                <a:avLst/>
              </a:prstGeom>
              <a:solidFill>
                <a:schemeClr val="bg1">
                  <a:alpha val="84000"/>
                </a:schemeClr>
              </a:solidFill>
            </p:spPr>
            <p:txBody>
              <a:bodyPr vert="horz">
                <a:normAutofit/>
              </a:bodyPr>
              <a:lstStyle>
                <a:lvl1pPr marL="274320" indent="-274320" algn="l" rtl="0" eaLnBrk="1" latinLnBrk="0" hangingPunct="1">
                  <a:spcBef>
                    <a:spcPts val="580"/>
                  </a:spcBef>
                  <a:buClr>
                    <a:schemeClr val="accent1"/>
                  </a:buClr>
                  <a:buSzPct val="85000"/>
                  <a:buFont typeface="Wingdings 2"/>
                  <a:buChar char="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8640" indent="-228600" algn="l" rtl="0" eaLnBrk="1" latinLnBrk="0" hangingPunct="1">
                  <a:spcBef>
                    <a:spcPts val="370"/>
                  </a:spcBef>
                  <a:buClr>
                    <a:schemeClr val="accent2"/>
                  </a:buClr>
                  <a:buSzPct val="85000"/>
                  <a:buFont typeface="Wingdings 2"/>
                  <a:buChar char="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22960" indent="-228600" algn="l" rtl="0" eaLnBrk="1" latinLnBrk="0" hangingPunct="1">
                  <a:spcBef>
                    <a:spcPts val="370"/>
                  </a:spcBef>
                  <a:buClr>
                    <a:schemeClr val="accent1">
                      <a:tint val="60000"/>
                    </a:schemeClr>
                  </a:buClr>
                  <a:buSzPct val="85000"/>
                  <a:buFont typeface="Wingdings 2"/>
                  <a:buChar char="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7280" indent="-228600" algn="l" rtl="0" eaLnBrk="1" latinLnBrk="0" hangingPunct="1">
                  <a:spcBef>
                    <a:spcPts val="370"/>
                  </a:spcBef>
                  <a:buClr>
                    <a:schemeClr val="accent3"/>
                  </a:buClr>
                  <a:buSzPct val="80000"/>
                  <a:buFont typeface="Wingdings 2"/>
                  <a:buChar char="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70"/>
                  </a:spcBef>
                  <a:buClr>
                    <a:schemeClr val="accent3"/>
                  </a:buClr>
                  <a:buFontTx/>
                  <a:buChar char="o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45920" indent="-228600" algn="l" rtl="0" eaLnBrk="1" latinLnBrk="0" hangingPunct="1">
                  <a:spcBef>
                    <a:spcPts val="370"/>
                  </a:spcBef>
                  <a:buClr>
                    <a:schemeClr val="accent3"/>
                  </a:buClr>
                  <a:buChar char="•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20240" indent="-228600" algn="l" rtl="0" eaLnBrk="1" latinLnBrk="0" hangingPunct="1">
                  <a:spcBef>
                    <a:spcPts val="370"/>
                  </a:spcBef>
                  <a:buClr>
                    <a:schemeClr val="accent2"/>
                  </a:buClr>
                  <a:buChar char="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94560" indent="-228600" algn="l" rtl="0" eaLnBrk="1" latinLnBrk="0" hangingPunct="1">
                  <a:spcBef>
                    <a:spcPts val="370"/>
                  </a:spcBef>
                  <a:buClr>
                    <a:schemeClr val="accent1">
                      <a:tint val="60000"/>
                    </a:schemeClr>
                  </a:buClr>
                  <a:buChar char="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68880" indent="-228600" algn="l" rtl="0" eaLnBrk="1" latinLnBrk="0" hangingPunct="1">
                  <a:spcBef>
                    <a:spcPts val="370"/>
                  </a:spcBef>
                  <a:buClr>
                    <a:schemeClr val="accent2">
                      <a:tint val="60000"/>
                    </a:schemeClr>
                  </a:buClr>
                  <a:buChar char="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20040" lvl="1" indent="0">
                  <a:buNone/>
                </a:pPr>
                <a:endParaRPr lang="it-IT" dirty="0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6190083" y="583712"/>
                <a:ext cx="252000" cy="252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" name="Content Placeholder 3"/>
              <p:cNvSpPr txBox="1">
                <a:spLocks/>
              </p:cNvSpPr>
              <p:nvPr/>
            </p:nvSpPr>
            <p:spPr>
              <a:xfrm>
                <a:off x="6467672" y="119763"/>
                <a:ext cx="2496816" cy="456481"/>
              </a:xfrm>
              <a:prstGeom prst="rect">
                <a:avLst/>
              </a:prstGeom>
              <a:solidFill>
                <a:schemeClr val="bg1">
                  <a:alpha val="84000"/>
                </a:schemeClr>
              </a:solidFill>
            </p:spPr>
            <p:txBody>
              <a:bodyPr vert="horz">
                <a:normAutofit lnSpcReduction="10000"/>
              </a:bodyPr>
              <a:lstStyle>
                <a:lvl1pPr marL="274320" indent="-274320" algn="l" rtl="0" eaLnBrk="1" latinLnBrk="0" hangingPunct="1">
                  <a:spcBef>
                    <a:spcPts val="580"/>
                  </a:spcBef>
                  <a:buClr>
                    <a:schemeClr val="accent1"/>
                  </a:buClr>
                  <a:buSzPct val="85000"/>
                  <a:buFont typeface="Wingdings 2"/>
                  <a:buChar char="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8640" indent="-228600" algn="l" rtl="0" eaLnBrk="1" latinLnBrk="0" hangingPunct="1">
                  <a:spcBef>
                    <a:spcPts val="370"/>
                  </a:spcBef>
                  <a:buClr>
                    <a:schemeClr val="accent2"/>
                  </a:buClr>
                  <a:buSzPct val="85000"/>
                  <a:buFont typeface="Wingdings 2"/>
                  <a:buChar char="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22960" indent="-228600" algn="l" rtl="0" eaLnBrk="1" latinLnBrk="0" hangingPunct="1">
                  <a:spcBef>
                    <a:spcPts val="370"/>
                  </a:spcBef>
                  <a:buClr>
                    <a:schemeClr val="accent1">
                      <a:tint val="60000"/>
                    </a:schemeClr>
                  </a:buClr>
                  <a:buSzPct val="85000"/>
                  <a:buFont typeface="Wingdings 2"/>
                  <a:buChar char="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7280" indent="-228600" algn="l" rtl="0" eaLnBrk="1" latinLnBrk="0" hangingPunct="1">
                  <a:spcBef>
                    <a:spcPts val="370"/>
                  </a:spcBef>
                  <a:buClr>
                    <a:schemeClr val="accent3"/>
                  </a:buClr>
                  <a:buSzPct val="80000"/>
                  <a:buFont typeface="Wingdings 2"/>
                  <a:buChar char="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70"/>
                  </a:spcBef>
                  <a:buClr>
                    <a:schemeClr val="accent3"/>
                  </a:buClr>
                  <a:buFontTx/>
                  <a:buChar char="o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45920" indent="-228600" algn="l" rtl="0" eaLnBrk="1" latinLnBrk="0" hangingPunct="1">
                  <a:spcBef>
                    <a:spcPts val="370"/>
                  </a:spcBef>
                  <a:buClr>
                    <a:schemeClr val="accent3"/>
                  </a:buClr>
                  <a:buChar char="•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20240" indent="-228600" algn="l" rtl="0" eaLnBrk="1" latinLnBrk="0" hangingPunct="1">
                  <a:spcBef>
                    <a:spcPts val="370"/>
                  </a:spcBef>
                  <a:buClr>
                    <a:schemeClr val="accent2"/>
                  </a:buClr>
                  <a:buChar char="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94560" indent="-228600" algn="l" rtl="0" eaLnBrk="1" latinLnBrk="0" hangingPunct="1">
                  <a:spcBef>
                    <a:spcPts val="370"/>
                  </a:spcBef>
                  <a:buClr>
                    <a:schemeClr val="accent1">
                      <a:tint val="60000"/>
                    </a:schemeClr>
                  </a:buClr>
                  <a:buChar char="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68880" indent="-228600" algn="l" rtl="0" eaLnBrk="1" latinLnBrk="0" hangingPunct="1">
                  <a:spcBef>
                    <a:spcPts val="370"/>
                  </a:spcBef>
                  <a:buClr>
                    <a:schemeClr val="accent2">
                      <a:tint val="60000"/>
                    </a:schemeClr>
                  </a:buClr>
                  <a:buChar char="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20040" lvl="1" indent="0">
                  <a:buNone/>
                </a:pPr>
                <a:endParaRPr lang="it-IT" dirty="0"/>
              </a:p>
            </p:txBody>
          </p:sp>
        </p:grpSp>
        <p:sp>
          <p:nvSpPr>
            <p:cNvPr id="48" name="Content Placeholder 3"/>
            <p:cNvSpPr txBox="1">
              <a:spLocks/>
            </p:cNvSpPr>
            <p:nvPr/>
          </p:nvSpPr>
          <p:spPr>
            <a:xfrm>
              <a:off x="6516216" y="696527"/>
              <a:ext cx="798223" cy="411764"/>
            </a:xfrm>
            <a:prstGeom prst="rect">
              <a:avLst/>
            </a:prstGeom>
            <a:solidFill>
              <a:schemeClr val="bg1">
                <a:alpha val="84000"/>
              </a:schemeClr>
            </a:solidFill>
          </p:spPr>
          <p:txBody>
            <a:bodyPr vert="horz">
              <a:normAutofit fontScale="92500" lnSpcReduction="10000"/>
            </a:bodyPr>
            <a:lstStyle>
              <a:lvl1pPr marL="274320" indent="-274320" algn="l" rtl="0" eaLnBrk="1" latinLnBrk="0" hangingPunct="1">
                <a:spcBef>
                  <a:spcPts val="580"/>
                </a:spcBef>
                <a:buClr>
                  <a:schemeClr val="accent1"/>
                </a:buClr>
                <a:buSzPct val="85000"/>
                <a:buFont typeface="Wingdings 2"/>
                <a:buChar char=""/>
                <a:defRPr kumimoji="0"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48640" indent="-228600" algn="l" rtl="0" eaLnBrk="1" latinLnBrk="0" hangingPunct="1">
                <a:spcBef>
                  <a:spcPts val="370"/>
                </a:spcBef>
                <a:buClr>
                  <a:schemeClr val="accent2"/>
                </a:buClr>
                <a:buSzPct val="85000"/>
                <a:buFont typeface="Wingdings 2"/>
                <a:buChar char=""/>
                <a:defRPr kumimoji="0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22960" indent="-228600" algn="l" rtl="0" eaLnBrk="1" latinLnBrk="0" hangingPunct="1">
                <a:spcBef>
                  <a:spcPts val="370"/>
                </a:spcBef>
                <a:buClr>
                  <a:schemeClr val="accent1">
                    <a:tint val="60000"/>
                  </a:schemeClr>
                </a:buClr>
                <a:buSzPct val="85000"/>
                <a:buFont typeface="Wingdings 2"/>
                <a:buChar char=""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97280" indent="-228600" algn="l" rtl="0" eaLnBrk="1" latinLnBrk="0" hangingPunct="1">
                <a:spcBef>
                  <a:spcPts val="370"/>
                </a:spcBef>
                <a:buClr>
                  <a:schemeClr val="accent3"/>
                </a:buClr>
                <a:buSzPct val="80000"/>
                <a:buFont typeface="Wingdings 2"/>
                <a:buChar char=""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indent="-228600" algn="l" rtl="0" eaLnBrk="1" latinLnBrk="0" hangingPunct="1">
                <a:spcBef>
                  <a:spcPts val="370"/>
                </a:spcBef>
                <a:buClr>
                  <a:schemeClr val="accent3"/>
                </a:buClr>
                <a:buFontTx/>
                <a:buChar char="o"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645920" indent="-228600" algn="l" rtl="0" eaLnBrk="1" latinLnBrk="0" hangingPunct="1">
                <a:spcBef>
                  <a:spcPts val="370"/>
                </a:spcBef>
                <a:buClr>
                  <a:schemeClr val="accent3"/>
                </a:buClr>
                <a:buChar char="•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228600" algn="l" rtl="0" eaLnBrk="1" latinLnBrk="0" hangingPunct="1">
                <a:spcBef>
                  <a:spcPts val="370"/>
                </a:spcBef>
                <a:buClr>
                  <a:schemeClr val="accent2"/>
                </a:buClr>
                <a:buChar char="•"/>
                <a:defRPr kumimoji="0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94560" indent="-228600" algn="l" rtl="0" eaLnBrk="1" latinLnBrk="0" hangingPunct="1">
                <a:spcBef>
                  <a:spcPts val="370"/>
                </a:spcBef>
                <a:buClr>
                  <a:schemeClr val="accent1">
                    <a:tint val="60000"/>
                  </a:schemeClr>
                </a:buClr>
                <a:buChar char="•"/>
                <a:defRPr kumimoji="0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68880" indent="-228600" algn="l" rtl="0" eaLnBrk="1" latinLnBrk="0" hangingPunct="1">
                <a:spcBef>
                  <a:spcPts val="370"/>
                </a:spcBef>
                <a:buClr>
                  <a:schemeClr val="accent2">
                    <a:tint val="60000"/>
                  </a:schemeClr>
                </a:buClr>
                <a:buChar char="•"/>
                <a:defRPr kumimoji="0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20040" lvl="1" indent="0">
                <a:buNone/>
              </a:pPr>
              <a:endParaRPr lang="it-IT" dirty="0"/>
            </a:p>
          </p:txBody>
        </p:sp>
      </p:grpSp>
      <p:sp>
        <p:nvSpPr>
          <p:cNvPr id="61" name="TextBox 60"/>
          <p:cNvSpPr txBox="1"/>
          <p:nvPr/>
        </p:nvSpPr>
        <p:spPr>
          <a:xfrm rot="5400000">
            <a:off x="-160448" y="2673291"/>
            <a:ext cx="1802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Without</a:t>
            </a:r>
          </a:p>
        </p:txBody>
      </p:sp>
      <p:sp>
        <p:nvSpPr>
          <p:cNvPr id="69" name="Rounded Rectangle 68"/>
          <p:cNvSpPr/>
          <p:nvPr/>
        </p:nvSpPr>
        <p:spPr bwMode="auto">
          <a:xfrm>
            <a:off x="1763688" y="6240767"/>
            <a:ext cx="6806771" cy="42859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2000" b="1" dirty="0" smtClean="0">
                <a:solidFill>
                  <a:srgbClr val="FFC000"/>
                </a:solidFill>
              </a:rPr>
              <a:t>Energy  Efficiency:</a:t>
            </a:r>
            <a:r>
              <a:rPr lang="en-US" sz="2000" dirty="0" smtClean="0">
                <a:solidFill>
                  <a:schemeClr val="bg1"/>
                </a:solidFill>
              </a:rPr>
              <a:t> No receive checks and  shorter </a:t>
            </a:r>
            <a:r>
              <a:rPr lang="en-US" sz="2000" dirty="0" err="1" smtClean="0">
                <a:solidFill>
                  <a:schemeClr val="bg1"/>
                </a:solidFill>
              </a:rPr>
              <a:t>Tx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0" name="Rounded Rectangular Callout 69"/>
          <p:cNvSpPr/>
          <p:nvPr/>
        </p:nvSpPr>
        <p:spPr>
          <a:xfrm>
            <a:off x="1979712" y="1597437"/>
            <a:ext cx="2736305" cy="391403"/>
          </a:xfrm>
          <a:prstGeom prst="wedgeRoundRectCallout">
            <a:avLst>
              <a:gd name="adj1" fmla="val 74407"/>
              <a:gd name="adj2" fmla="val 122659"/>
              <a:gd name="adj3" fmla="val 16667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Dominant receive checks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73" name="Rounded Rectangular Callout 72"/>
          <p:cNvSpPr/>
          <p:nvPr/>
        </p:nvSpPr>
        <p:spPr>
          <a:xfrm>
            <a:off x="7992830" y="4235459"/>
            <a:ext cx="982929" cy="353441"/>
          </a:xfrm>
          <a:prstGeom prst="wedgeRoundRectCallout">
            <a:avLst>
              <a:gd name="adj1" fmla="val -75881"/>
              <a:gd name="adj2" fmla="val 105024"/>
              <a:gd name="adj3" fmla="val 1666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Shorter </a:t>
            </a:r>
          </a:p>
        </p:txBody>
      </p:sp>
      <p:sp>
        <p:nvSpPr>
          <p:cNvPr id="81" name="Rectangle 80"/>
          <p:cNvSpPr/>
          <p:nvPr/>
        </p:nvSpPr>
        <p:spPr>
          <a:xfrm>
            <a:off x="7236296" y="2233447"/>
            <a:ext cx="1873115" cy="10838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229430" y="5207741"/>
            <a:ext cx="411622" cy="30412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Rx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2483768" y="4843426"/>
            <a:ext cx="6213600" cy="852080"/>
            <a:chOff x="2483768" y="4843426"/>
            <a:chExt cx="6213600" cy="852080"/>
          </a:xfrm>
        </p:grpSpPr>
        <p:sp>
          <p:nvSpPr>
            <p:cNvPr id="43" name="Rectangle 42"/>
            <p:cNvSpPr/>
            <p:nvPr/>
          </p:nvSpPr>
          <p:spPr>
            <a:xfrm>
              <a:off x="3788624" y="5616142"/>
              <a:ext cx="4908744" cy="7919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2" name="Straight Connector 61"/>
            <p:cNvCxnSpPr/>
            <p:nvPr/>
          </p:nvCxnSpPr>
          <p:spPr>
            <a:xfrm>
              <a:off x="3766649" y="4916013"/>
              <a:ext cx="4875817" cy="778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3733723" y="5568378"/>
              <a:ext cx="49087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Rectangle 63"/>
            <p:cNvSpPr/>
            <p:nvPr/>
          </p:nvSpPr>
          <p:spPr>
            <a:xfrm>
              <a:off x="3788624" y="4974357"/>
              <a:ext cx="4908744" cy="7919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2483768" y="4843426"/>
              <a:ext cx="1115504" cy="2743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Sender</a:t>
              </a:r>
              <a:endParaRPr lang="en-US" sz="1600" b="1" dirty="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2483768" y="5421194"/>
              <a:ext cx="1488320" cy="2743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Receiver</a:t>
              </a:r>
              <a:endParaRPr lang="en-US" sz="1600" b="1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490496" y="4611906"/>
            <a:ext cx="2127237" cy="1483621"/>
            <a:chOff x="5490496" y="4611906"/>
            <a:chExt cx="2127237" cy="1483621"/>
          </a:xfrm>
        </p:grpSpPr>
        <p:cxnSp>
          <p:nvCxnSpPr>
            <p:cNvPr id="45" name="Straight Arrow Connector 44"/>
            <p:cNvCxnSpPr/>
            <p:nvPr/>
          </p:nvCxnSpPr>
          <p:spPr>
            <a:xfrm>
              <a:off x="7143968" y="5053555"/>
              <a:ext cx="0" cy="562587"/>
            </a:xfrm>
            <a:prstGeom prst="straightConnector1">
              <a:avLst/>
            </a:prstGeom>
            <a:ln>
              <a:solidFill>
                <a:srgbClr val="C00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Rounded Rectangular Callout 71"/>
            <p:cNvSpPr/>
            <p:nvPr/>
          </p:nvSpPr>
          <p:spPr>
            <a:xfrm>
              <a:off x="5490496" y="5811336"/>
              <a:ext cx="1220733" cy="284191"/>
            </a:xfrm>
            <a:prstGeom prst="wedgeRoundRectCallout">
              <a:avLst>
                <a:gd name="adj1" fmla="val 83391"/>
                <a:gd name="adj2" fmla="val -243059"/>
                <a:gd name="adj3" fmla="val 16667"/>
              </a:avLst>
            </a:prstGeom>
            <a:solidFill>
              <a:srgbClr val="C00000"/>
            </a:solidFill>
            <a:ln>
              <a:solidFill>
                <a:srgbClr val="C00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Trigger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7206111" y="4611906"/>
              <a:ext cx="411622" cy="28772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>
                  <a:solidFill>
                    <a:schemeClr val="tx1"/>
                  </a:solidFill>
                </a:rPr>
                <a:t>Tx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 rot="5400000">
            <a:off x="-202838" y="4963479"/>
            <a:ext cx="1802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B050"/>
                </a:solidFill>
              </a:rPr>
              <a:t>With</a:t>
            </a:r>
          </a:p>
        </p:txBody>
      </p:sp>
      <p:sp>
        <p:nvSpPr>
          <p:cNvPr id="71" name="Rounded Rectangular Callout 70"/>
          <p:cNvSpPr/>
          <p:nvPr/>
        </p:nvSpPr>
        <p:spPr>
          <a:xfrm>
            <a:off x="3036973" y="4235458"/>
            <a:ext cx="2339639" cy="353441"/>
          </a:xfrm>
          <a:prstGeom prst="wedgeRoundRectCallout">
            <a:avLst>
              <a:gd name="adj1" fmla="val 27675"/>
              <a:gd name="adj2" fmla="val 164674"/>
              <a:gd name="adj3" fmla="val 16667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Wakeup receiver ON</a:t>
            </a:r>
            <a:endParaRPr lang="en-US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102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6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6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61" grpId="0"/>
      <p:bldP spid="69" grpId="0" animBg="1"/>
      <p:bldP spid="70" grpId="0" animBg="1"/>
      <p:bldP spid="73" grpId="0" animBg="1"/>
      <p:bldP spid="81" grpId="0" animBg="1"/>
      <p:bldP spid="37" grpId="0" animBg="1"/>
      <p:bldP spid="53" grpId="0"/>
      <p:bldP spid="7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70D48-2817-450F-B819-EDCE65F51D6B}" type="slidenum">
              <a:rPr lang="it-IT" smtClean="0"/>
              <a:t>17</a:t>
            </a:fld>
            <a:endParaRPr lang="it-IT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Lifetime Improvement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7787800"/>
              </p:ext>
            </p:extLst>
          </p:nvPr>
        </p:nvGraphicFramePr>
        <p:xfrm>
          <a:off x="1115616" y="1700808"/>
          <a:ext cx="6787087" cy="33078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0225"/>
                <a:gridCol w="1128519"/>
                <a:gridCol w="1128519"/>
                <a:gridCol w="1123366"/>
                <a:gridCol w="1384458"/>
                <a:gridCol w="1442000"/>
              </a:tblGrid>
              <a:tr h="607962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No.</a:t>
                      </a:r>
                      <a:endParaRPr lang="en-US" sz="16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Dynamic Power Management</a:t>
                      </a:r>
                      <a:endParaRPr lang="en-US" sz="16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Wakeup </a:t>
                      </a:r>
                    </a:p>
                    <a:p>
                      <a:pPr algn="ctr"/>
                      <a:r>
                        <a:rPr lang="en-US" sz="1600" dirty="0" smtClean="0"/>
                        <a:t>Receiver</a:t>
                      </a:r>
                      <a:endParaRPr lang="en-US" sz="16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Lifetime  Improvement</a:t>
                      </a:r>
                      <a:endParaRPr lang="en-US" sz="1600" b="1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19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MCU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Radio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6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Periodic</a:t>
                      </a:r>
                      <a:endParaRPr kumimoji="0" lang="en-US" sz="16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6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DBP</a:t>
                      </a:r>
                      <a:endParaRPr kumimoji="0" lang="en-US" sz="16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436127"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Standby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LPM1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baseline="0" dirty="0" smtClean="0"/>
                        <a:t>1x</a:t>
                      </a:r>
                      <a:endParaRPr lang="en-US" sz="1600" b="0" i="0" dirty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1.7x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36127"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Standby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LPM2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1.7x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7.8x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19775"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Standby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LPM2+FF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No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2x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7.8x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3612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Sleep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LPM2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1.7x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7.9x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1977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Sleep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LPM2+FF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2.0x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7.9x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grpSp>
        <p:nvGrpSpPr>
          <p:cNvPr id="29" name="Group 28"/>
          <p:cNvGrpSpPr/>
          <p:nvPr/>
        </p:nvGrpSpPr>
        <p:grpSpPr>
          <a:xfrm>
            <a:off x="6190083" y="119763"/>
            <a:ext cx="2774405" cy="1226293"/>
            <a:chOff x="6190083" y="119763"/>
            <a:chExt cx="2774405" cy="1226293"/>
          </a:xfrm>
        </p:grpSpPr>
        <p:grpSp>
          <p:nvGrpSpPr>
            <p:cNvPr id="30" name="Group 29"/>
            <p:cNvGrpSpPr/>
            <p:nvPr/>
          </p:nvGrpSpPr>
          <p:grpSpPr>
            <a:xfrm>
              <a:off x="6190083" y="119763"/>
              <a:ext cx="2774405" cy="1226293"/>
              <a:chOff x="6190083" y="119763"/>
              <a:chExt cx="2774405" cy="1226293"/>
            </a:xfrm>
          </p:grpSpPr>
          <p:grpSp>
            <p:nvGrpSpPr>
              <p:cNvPr id="32" name="Group 31"/>
              <p:cNvGrpSpPr/>
              <p:nvPr/>
            </p:nvGrpSpPr>
            <p:grpSpPr>
              <a:xfrm>
                <a:off x="6467672" y="167282"/>
                <a:ext cx="2496816" cy="1178773"/>
                <a:chOff x="1139080" y="2114840"/>
                <a:chExt cx="7574552" cy="3528392"/>
              </a:xfrm>
            </p:grpSpPr>
            <p:sp>
              <p:nvSpPr>
                <p:cNvPr id="36" name="Rectangle 35"/>
                <p:cNvSpPr/>
                <p:nvPr/>
              </p:nvSpPr>
              <p:spPr>
                <a:xfrm>
                  <a:off x="6323656" y="3555000"/>
                  <a:ext cx="2389976" cy="2088232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 dirty="0" smtClean="0"/>
                </a:p>
                <a:p>
                  <a:pPr algn="ctr"/>
                  <a:endParaRPr lang="en-US" sz="1000" dirty="0"/>
                </a:p>
                <a:p>
                  <a:endParaRPr lang="en-US" sz="1000" dirty="0"/>
                </a:p>
                <a:p>
                  <a:r>
                    <a:rPr lang="en-US" sz="1000" b="1" dirty="0" smtClean="0">
                      <a:solidFill>
                        <a:schemeClr val="tx1"/>
                      </a:solidFill>
                    </a:rPr>
                    <a:t>Harvester</a:t>
                  </a:r>
                  <a:endParaRPr lang="en-US" sz="10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1139080" y="3555003"/>
                  <a:ext cx="4801073" cy="2026346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 dirty="0" smtClean="0"/>
                </a:p>
                <a:p>
                  <a:pPr algn="ctr"/>
                  <a:endParaRPr lang="en-US" sz="1000" dirty="0"/>
                </a:p>
                <a:p>
                  <a:pPr algn="ctr"/>
                  <a:endParaRPr lang="en-US" sz="1000" dirty="0" smtClean="0"/>
                </a:p>
                <a:p>
                  <a:r>
                    <a:rPr lang="en-US" sz="1000" b="1" dirty="0" err="1" smtClean="0">
                      <a:solidFill>
                        <a:schemeClr val="tx1"/>
                      </a:solidFill>
                    </a:rPr>
                    <a:t>VirtualSense</a:t>
                  </a:r>
                  <a:endParaRPr lang="en-US" sz="10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8" name="Rectangle 37"/>
                <p:cNvSpPr/>
                <p:nvPr/>
              </p:nvSpPr>
              <p:spPr>
                <a:xfrm>
                  <a:off x="1139080" y="2114840"/>
                  <a:ext cx="7560840" cy="122413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dirty="0" smtClean="0"/>
                    <a:t>Software</a:t>
                  </a:r>
                  <a:endParaRPr lang="en-US" sz="1000" dirty="0"/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1259632" y="3707400"/>
                  <a:ext cx="2448272" cy="122413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dirty="0" smtClean="0"/>
                    <a:t>DPM</a:t>
                  </a:r>
                  <a:endParaRPr lang="en-US" sz="1000" dirty="0"/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>
                  <a:off x="3851920" y="3699016"/>
                  <a:ext cx="1872208" cy="122413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dirty="0" err="1" smtClean="0"/>
                    <a:t>WURx</a:t>
                  </a:r>
                  <a:endParaRPr lang="en-US" sz="1000" dirty="0"/>
                </a:p>
              </p:txBody>
            </p:sp>
            <p:sp>
              <p:nvSpPr>
                <p:cNvPr id="41" name="Rectangle 40"/>
                <p:cNvSpPr/>
                <p:nvPr/>
              </p:nvSpPr>
              <p:spPr>
                <a:xfrm>
                  <a:off x="6497760" y="3699016"/>
                  <a:ext cx="2130152" cy="122413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dirty="0" smtClean="0"/>
                    <a:t>Photovoltaic</a:t>
                  </a:r>
                  <a:endParaRPr lang="en-US" sz="1000" dirty="0"/>
                </a:p>
              </p:txBody>
            </p:sp>
          </p:grpSp>
          <p:sp>
            <p:nvSpPr>
              <p:cNvPr id="33" name="Content Placeholder 3"/>
              <p:cNvSpPr txBox="1">
                <a:spLocks/>
              </p:cNvSpPr>
              <p:nvPr/>
            </p:nvSpPr>
            <p:spPr>
              <a:xfrm>
                <a:off x="8101192" y="648415"/>
                <a:ext cx="863296" cy="697641"/>
              </a:xfrm>
              <a:prstGeom prst="rect">
                <a:avLst/>
              </a:prstGeom>
              <a:solidFill>
                <a:schemeClr val="bg1">
                  <a:alpha val="84000"/>
                </a:schemeClr>
              </a:solidFill>
            </p:spPr>
            <p:txBody>
              <a:bodyPr vert="horz">
                <a:normAutofit/>
              </a:bodyPr>
              <a:lstStyle>
                <a:lvl1pPr marL="274320" indent="-274320" algn="l" rtl="0" eaLnBrk="1" latinLnBrk="0" hangingPunct="1">
                  <a:spcBef>
                    <a:spcPts val="580"/>
                  </a:spcBef>
                  <a:buClr>
                    <a:schemeClr val="accent1"/>
                  </a:buClr>
                  <a:buSzPct val="85000"/>
                  <a:buFont typeface="Wingdings 2"/>
                  <a:buChar char="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8640" indent="-228600" algn="l" rtl="0" eaLnBrk="1" latinLnBrk="0" hangingPunct="1">
                  <a:spcBef>
                    <a:spcPts val="370"/>
                  </a:spcBef>
                  <a:buClr>
                    <a:schemeClr val="accent2"/>
                  </a:buClr>
                  <a:buSzPct val="85000"/>
                  <a:buFont typeface="Wingdings 2"/>
                  <a:buChar char="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22960" indent="-228600" algn="l" rtl="0" eaLnBrk="1" latinLnBrk="0" hangingPunct="1">
                  <a:spcBef>
                    <a:spcPts val="370"/>
                  </a:spcBef>
                  <a:buClr>
                    <a:schemeClr val="accent1">
                      <a:tint val="60000"/>
                    </a:schemeClr>
                  </a:buClr>
                  <a:buSzPct val="85000"/>
                  <a:buFont typeface="Wingdings 2"/>
                  <a:buChar char="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7280" indent="-228600" algn="l" rtl="0" eaLnBrk="1" latinLnBrk="0" hangingPunct="1">
                  <a:spcBef>
                    <a:spcPts val="370"/>
                  </a:spcBef>
                  <a:buClr>
                    <a:schemeClr val="accent3"/>
                  </a:buClr>
                  <a:buSzPct val="80000"/>
                  <a:buFont typeface="Wingdings 2"/>
                  <a:buChar char="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70"/>
                  </a:spcBef>
                  <a:buClr>
                    <a:schemeClr val="accent3"/>
                  </a:buClr>
                  <a:buFontTx/>
                  <a:buChar char="o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45920" indent="-228600" algn="l" rtl="0" eaLnBrk="1" latinLnBrk="0" hangingPunct="1">
                  <a:spcBef>
                    <a:spcPts val="370"/>
                  </a:spcBef>
                  <a:buClr>
                    <a:schemeClr val="accent3"/>
                  </a:buClr>
                  <a:buChar char="•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20240" indent="-228600" algn="l" rtl="0" eaLnBrk="1" latinLnBrk="0" hangingPunct="1">
                  <a:spcBef>
                    <a:spcPts val="370"/>
                  </a:spcBef>
                  <a:buClr>
                    <a:schemeClr val="accent2"/>
                  </a:buClr>
                  <a:buChar char="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94560" indent="-228600" algn="l" rtl="0" eaLnBrk="1" latinLnBrk="0" hangingPunct="1">
                  <a:spcBef>
                    <a:spcPts val="370"/>
                  </a:spcBef>
                  <a:buClr>
                    <a:schemeClr val="accent1">
                      <a:tint val="60000"/>
                    </a:schemeClr>
                  </a:buClr>
                  <a:buChar char="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68880" indent="-228600" algn="l" rtl="0" eaLnBrk="1" latinLnBrk="0" hangingPunct="1">
                  <a:spcBef>
                    <a:spcPts val="370"/>
                  </a:spcBef>
                  <a:buClr>
                    <a:schemeClr val="accent2">
                      <a:tint val="60000"/>
                    </a:schemeClr>
                  </a:buClr>
                  <a:buChar char="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20040" lvl="1" indent="0">
                  <a:buNone/>
                </a:pPr>
                <a:endParaRPr lang="it-IT" dirty="0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6190083" y="583712"/>
                <a:ext cx="252000" cy="252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Content Placeholder 3"/>
              <p:cNvSpPr txBox="1">
                <a:spLocks/>
              </p:cNvSpPr>
              <p:nvPr/>
            </p:nvSpPr>
            <p:spPr>
              <a:xfrm>
                <a:off x="6467672" y="119763"/>
                <a:ext cx="2496816" cy="456481"/>
              </a:xfrm>
              <a:prstGeom prst="rect">
                <a:avLst/>
              </a:prstGeom>
              <a:solidFill>
                <a:schemeClr val="bg1">
                  <a:alpha val="84000"/>
                </a:schemeClr>
              </a:solidFill>
            </p:spPr>
            <p:txBody>
              <a:bodyPr vert="horz">
                <a:normAutofit lnSpcReduction="10000"/>
              </a:bodyPr>
              <a:lstStyle>
                <a:lvl1pPr marL="274320" indent="-274320" algn="l" rtl="0" eaLnBrk="1" latinLnBrk="0" hangingPunct="1">
                  <a:spcBef>
                    <a:spcPts val="580"/>
                  </a:spcBef>
                  <a:buClr>
                    <a:schemeClr val="accent1"/>
                  </a:buClr>
                  <a:buSzPct val="85000"/>
                  <a:buFont typeface="Wingdings 2"/>
                  <a:buChar char="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8640" indent="-228600" algn="l" rtl="0" eaLnBrk="1" latinLnBrk="0" hangingPunct="1">
                  <a:spcBef>
                    <a:spcPts val="370"/>
                  </a:spcBef>
                  <a:buClr>
                    <a:schemeClr val="accent2"/>
                  </a:buClr>
                  <a:buSzPct val="85000"/>
                  <a:buFont typeface="Wingdings 2"/>
                  <a:buChar char="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22960" indent="-228600" algn="l" rtl="0" eaLnBrk="1" latinLnBrk="0" hangingPunct="1">
                  <a:spcBef>
                    <a:spcPts val="370"/>
                  </a:spcBef>
                  <a:buClr>
                    <a:schemeClr val="accent1">
                      <a:tint val="60000"/>
                    </a:schemeClr>
                  </a:buClr>
                  <a:buSzPct val="85000"/>
                  <a:buFont typeface="Wingdings 2"/>
                  <a:buChar char="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7280" indent="-228600" algn="l" rtl="0" eaLnBrk="1" latinLnBrk="0" hangingPunct="1">
                  <a:spcBef>
                    <a:spcPts val="370"/>
                  </a:spcBef>
                  <a:buClr>
                    <a:schemeClr val="accent3"/>
                  </a:buClr>
                  <a:buSzPct val="80000"/>
                  <a:buFont typeface="Wingdings 2"/>
                  <a:buChar char="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70"/>
                  </a:spcBef>
                  <a:buClr>
                    <a:schemeClr val="accent3"/>
                  </a:buClr>
                  <a:buFontTx/>
                  <a:buChar char="o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45920" indent="-228600" algn="l" rtl="0" eaLnBrk="1" latinLnBrk="0" hangingPunct="1">
                  <a:spcBef>
                    <a:spcPts val="370"/>
                  </a:spcBef>
                  <a:buClr>
                    <a:schemeClr val="accent3"/>
                  </a:buClr>
                  <a:buChar char="•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20240" indent="-228600" algn="l" rtl="0" eaLnBrk="1" latinLnBrk="0" hangingPunct="1">
                  <a:spcBef>
                    <a:spcPts val="370"/>
                  </a:spcBef>
                  <a:buClr>
                    <a:schemeClr val="accent2"/>
                  </a:buClr>
                  <a:buChar char="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94560" indent="-228600" algn="l" rtl="0" eaLnBrk="1" latinLnBrk="0" hangingPunct="1">
                  <a:spcBef>
                    <a:spcPts val="370"/>
                  </a:spcBef>
                  <a:buClr>
                    <a:schemeClr val="accent1">
                      <a:tint val="60000"/>
                    </a:schemeClr>
                  </a:buClr>
                  <a:buChar char="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68880" indent="-228600" algn="l" rtl="0" eaLnBrk="1" latinLnBrk="0" hangingPunct="1">
                  <a:spcBef>
                    <a:spcPts val="370"/>
                  </a:spcBef>
                  <a:buClr>
                    <a:schemeClr val="accent2">
                      <a:tint val="60000"/>
                    </a:schemeClr>
                  </a:buClr>
                  <a:buChar char="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20040" lvl="1" indent="0">
                  <a:buNone/>
                </a:pPr>
                <a:endParaRPr lang="it-IT" dirty="0"/>
              </a:p>
            </p:txBody>
          </p:sp>
        </p:grpSp>
        <p:sp>
          <p:nvSpPr>
            <p:cNvPr id="31" name="Content Placeholder 3"/>
            <p:cNvSpPr txBox="1">
              <a:spLocks/>
            </p:cNvSpPr>
            <p:nvPr/>
          </p:nvSpPr>
          <p:spPr>
            <a:xfrm>
              <a:off x="7337854" y="696527"/>
              <a:ext cx="641197" cy="411764"/>
            </a:xfrm>
            <a:prstGeom prst="rect">
              <a:avLst/>
            </a:prstGeom>
            <a:solidFill>
              <a:schemeClr val="bg1">
                <a:alpha val="84000"/>
              </a:schemeClr>
            </a:solidFill>
          </p:spPr>
          <p:txBody>
            <a:bodyPr vert="horz">
              <a:normAutofit fontScale="92500" lnSpcReduction="10000"/>
            </a:bodyPr>
            <a:lstStyle>
              <a:lvl1pPr marL="274320" indent="-274320" algn="l" rtl="0" eaLnBrk="1" latinLnBrk="0" hangingPunct="1">
                <a:spcBef>
                  <a:spcPts val="580"/>
                </a:spcBef>
                <a:buClr>
                  <a:schemeClr val="accent1"/>
                </a:buClr>
                <a:buSzPct val="85000"/>
                <a:buFont typeface="Wingdings 2"/>
                <a:buChar char=""/>
                <a:defRPr kumimoji="0"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48640" indent="-228600" algn="l" rtl="0" eaLnBrk="1" latinLnBrk="0" hangingPunct="1">
                <a:spcBef>
                  <a:spcPts val="370"/>
                </a:spcBef>
                <a:buClr>
                  <a:schemeClr val="accent2"/>
                </a:buClr>
                <a:buSzPct val="85000"/>
                <a:buFont typeface="Wingdings 2"/>
                <a:buChar char=""/>
                <a:defRPr kumimoji="0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22960" indent="-228600" algn="l" rtl="0" eaLnBrk="1" latinLnBrk="0" hangingPunct="1">
                <a:spcBef>
                  <a:spcPts val="370"/>
                </a:spcBef>
                <a:buClr>
                  <a:schemeClr val="accent1">
                    <a:tint val="60000"/>
                  </a:schemeClr>
                </a:buClr>
                <a:buSzPct val="85000"/>
                <a:buFont typeface="Wingdings 2"/>
                <a:buChar char=""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97280" indent="-228600" algn="l" rtl="0" eaLnBrk="1" latinLnBrk="0" hangingPunct="1">
                <a:spcBef>
                  <a:spcPts val="370"/>
                </a:spcBef>
                <a:buClr>
                  <a:schemeClr val="accent3"/>
                </a:buClr>
                <a:buSzPct val="80000"/>
                <a:buFont typeface="Wingdings 2"/>
                <a:buChar char=""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indent="-228600" algn="l" rtl="0" eaLnBrk="1" latinLnBrk="0" hangingPunct="1">
                <a:spcBef>
                  <a:spcPts val="370"/>
                </a:spcBef>
                <a:buClr>
                  <a:schemeClr val="accent3"/>
                </a:buClr>
                <a:buFontTx/>
                <a:buChar char="o"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645920" indent="-228600" algn="l" rtl="0" eaLnBrk="1" latinLnBrk="0" hangingPunct="1">
                <a:spcBef>
                  <a:spcPts val="370"/>
                </a:spcBef>
                <a:buClr>
                  <a:schemeClr val="accent3"/>
                </a:buClr>
                <a:buChar char="•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228600" algn="l" rtl="0" eaLnBrk="1" latinLnBrk="0" hangingPunct="1">
                <a:spcBef>
                  <a:spcPts val="370"/>
                </a:spcBef>
                <a:buClr>
                  <a:schemeClr val="accent2"/>
                </a:buClr>
                <a:buChar char="•"/>
                <a:defRPr kumimoji="0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94560" indent="-228600" algn="l" rtl="0" eaLnBrk="1" latinLnBrk="0" hangingPunct="1">
                <a:spcBef>
                  <a:spcPts val="370"/>
                </a:spcBef>
                <a:buClr>
                  <a:schemeClr val="accent1">
                    <a:tint val="60000"/>
                  </a:schemeClr>
                </a:buClr>
                <a:buChar char="•"/>
                <a:defRPr kumimoji="0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68880" indent="-228600" algn="l" rtl="0" eaLnBrk="1" latinLnBrk="0" hangingPunct="1">
                <a:spcBef>
                  <a:spcPts val="370"/>
                </a:spcBef>
                <a:buClr>
                  <a:schemeClr val="accent2">
                    <a:tint val="60000"/>
                  </a:schemeClr>
                </a:buClr>
                <a:buChar char="•"/>
                <a:defRPr kumimoji="0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20040" lvl="1" indent="0">
                <a:buNone/>
              </a:pPr>
              <a:endParaRPr lang="it-IT" dirty="0"/>
            </a:p>
          </p:txBody>
        </p:sp>
      </p:grpSp>
    </p:spTree>
    <p:extLst>
      <p:ext uri="{BB962C8B-B14F-4D97-AF65-F5344CB8AC3E}">
        <p14:creationId xmlns:p14="http://schemas.microsoft.com/office/powerpoint/2010/main" val="39743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70D48-2817-450F-B819-EDCE65F51D6B}" type="slidenum">
              <a:rPr lang="it-IT" smtClean="0"/>
              <a:t>18</a:t>
            </a:fld>
            <a:endParaRPr lang="it-IT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Lifetime Improvement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8436723"/>
              </p:ext>
            </p:extLst>
          </p:nvPr>
        </p:nvGraphicFramePr>
        <p:xfrm>
          <a:off x="1115616" y="1700808"/>
          <a:ext cx="6787087" cy="3743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0225"/>
                <a:gridCol w="1128519"/>
                <a:gridCol w="1128519"/>
                <a:gridCol w="1123366"/>
                <a:gridCol w="1384458"/>
                <a:gridCol w="1442000"/>
              </a:tblGrid>
              <a:tr h="607962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No.</a:t>
                      </a:r>
                      <a:endParaRPr lang="en-US" sz="16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Dynamic Power Management</a:t>
                      </a:r>
                      <a:endParaRPr lang="en-US" sz="16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Wakeup </a:t>
                      </a:r>
                    </a:p>
                    <a:p>
                      <a:pPr algn="ctr"/>
                      <a:r>
                        <a:rPr lang="en-US" sz="1600" dirty="0" smtClean="0"/>
                        <a:t>Receiver</a:t>
                      </a:r>
                      <a:endParaRPr lang="en-US" sz="16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Lifetime  Improvement</a:t>
                      </a:r>
                      <a:endParaRPr lang="en-US" sz="1600" b="1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19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MCU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Radio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6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Periodic</a:t>
                      </a:r>
                      <a:endParaRPr kumimoji="0" lang="en-US" sz="16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6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DBP</a:t>
                      </a:r>
                      <a:endParaRPr kumimoji="0" lang="en-US" sz="16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436127"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Standby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LPM1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baseline="0" dirty="0" smtClean="0"/>
                        <a:t>1x</a:t>
                      </a:r>
                      <a:endParaRPr lang="en-US" sz="1600" b="0" i="0" dirty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1.7x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36127"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Standby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LPM2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1.7x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7.8x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19775"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Standby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LPM2+FF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No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2x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7.8x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3612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Sleep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LPM2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1.7x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7.9x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1977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Sleep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LPM2+FF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2.0x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7.9x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3612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Sleep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LPM2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  <a:endParaRPr lang="en-US" sz="16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2.6x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6" name="Oval 5"/>
          <p:cNvSpPr/>
          <p:nvPr/>
        </p:nvSpPr>
        <p:spPr>
          <a:xfrm>
            <a:off x="4283968" y="5013176"/>
            <a:ext cx="432048" cy="432048"/>
          </a:xfrm>
          <a:prstGeom prst="ellipse">
            <a:avLst/>
          </a:prstGeom>
          <a:noFill/>
          <a:ln w="25400" cmpd="sng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ular Callout 6"/>
          <p:cNvSpPr/>
          <p:nvPr/>
        </p:nvSpPr>
        <p:spPr>
          <a:xfrm>
            <a:off x="971600" y="5799844"/>
            <a:ext cx="2611916" cy="437468"/>
          </a:xfrm>
          <a:prstGeom prst="wedgeRoundRectCallout">
            <a:avLst>
              <a:gd name="adj1" fmla="val 76357"/>
              <a:gd name="adj2" fmla="val -13180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+</a:t>
            </a:r>
            <a:r>
              <a:rPr lang="en-US" dirty="0" smtClean="0">
                <a:solidFill>
                  <a:schemeClr val="bg1"/>
                </a:solidFill>
              </a:rPr>
              <a:t> Wakeup Receiver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040052" y="5013176"/>
            <a:ext cx="1422158" cy="432048"/>
          </a:xfrm>
          <a:prstGeom prst="ellipse">
            <a:avLst/>
          </a:prstGeom>
          <a:noFill/>
          <a:ln w="25400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ular Callout 13"/>
          <p:cNvSpPr/>
          <p:nvPr/>
        </p:nvSpPr>
        <p:spPr>
          <a:xfrm>
            <a:off x="3779912" y="5812265"/>
            <a:ext cx="4226630" cy="425047"/>
          </a:xfrm>
          <a:prstGeom prst="wedgeRoundRectCallout">
            <a:avLst>
              <a:gd name="adj1" fmla="val -13978"/>
              <a:gd name="adj2" fmla="val -13344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Modest </a:t>
            </a:r>
            <a:r>
              <a:rPr lang="en-US" dirty="0" smtClean="0">
                <a:solidFill>
                  <a:schemeClr val="bg1"/>
                </a:solidFill>
              </a:rPr>
              <a:t>improvement- </a:t>
            </a:r>
            <a:r>
              <a:rPr lang="en-US" dirty="0">
                <a:solidFill>
                  <a:schemeClr val="bg1"/>
                </a:solidFill>
              </a:rPr>
              <a:t>huge traffic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6190083" y="119763"/>
            <a:ext cx="2774405" cy="1226293"/>
            <a:chOff x="6190083" y="119763"/>
            <a:chExt cx="2774405" cy="1226293"/>
          </a:xfrm>
        </p:grpSpPr>
        <p:grpSp>
          <p:nvGrpSpPr>
            <p:cNvPr id="11" name="Group 10"/>
            <p:cNvGrpSpPr/>
            <p:nvPr/>
          </p:nvGrpSpPr>
          <p:grpSpPr>
            <a:xfrm>
              <a:off x="6190083" y="119763"/>
              <a:ext cx="2774405" cy="1226293"/>
              <a:chOff x="6190083" y="119763"/>
              <a:chExt cx="2774405" cy="1226293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6467672" y="167282"/>
                <a:ext cx="2496816" cy="1178773"/>
                <a:chOff x="1139080" y="2114840"/>
                <a:chExt cx="7574552" cy="3528392"/>
              </a:xfrm>
            </p:grpSpPr>
            <p:sp>
              <p:nvSpPr>
                <p:cNvPr id="18" name="Rectangle 17"/>
                <p:cNvSpPr/>
                <p:nvPr/>
              </p:nvSpPr>
              <p:spPr>
                <a:xfrm>
                  <a:off x="6323656" y="3555000"/>
                  <a:ext cx="2389976" cy="2088232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 dirty="0" smtClean="0"/>
                </a:p>
                <a:p>
                  <a:pPr algn="ctr"/>
                  <a:endParaRPr lang="en-US" sz="1000" dirty="0"/>
                </a:p>
                <a:p>
                  <a:endParaRPr lang="en-US" sz="1000" dirty="0"/>
                </a:p>
                <a:p>
                  <a:r>
                    <a:rPr lang="en-US" sz="1000" b="1" dirty="0" smtClean="0">
                      <a:solidFill>
                        <a:schemeClr val="tx1"/>
                      </a:solidFill>
                    </a:rPr>
                    <a:t>Harvester</a:t>
                  </a:r>
                  <a:endParaRPr lang="en-US" sz="10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" name="Rectangle 18"/>
                <p:cNvSpPr/>
                <p:nvPr/>
              </p:nvSpPr>
              <p:spPr>
                <a:xfrm>
                  <a:off x="1139080" y="3555003"/>
                  <a:ext cx="4801073" cy="2026346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 dirty="0" smtClean="0"/>
                </a:p>
                <a:p>
                  <a:pPr algn="ctr"/>
                  <a:endParaRPr lang="en-US" sz="1000" dirty="0"/>
                </a:p>
                <a:p>
                  <a:pPr algn="ctr"/>
                  <a:endParaRPr lang="en-US" sz="1000" dirty="0" smtClean="0"/>
                </a:p>
                <a:p>
                  <a:r>
                    <a:rPr lang="en-US" sz="1000" b="1" dirty="0" err="1" smtClean="0">
                      <a:solidFill>
                        <a:schemeClr val="tx1"/>
                      </a:solidFill>
                    </a:rPr>
                    <a:t>VirtualSense</a:t>
                  </a:r>
                  <a:endParaRPr lang="en-US" sz="10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" name="Rectangle 19"/>
                <p:cNvSpPr/>
                <p:nvPr/>
              </p:nvSpPr>
              <p:spPr>
                <a:xfrm>
                  <a:off x="1139080" y="2114840"/>
                  <a:ext cx="7560840" cy="122413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dirty="0" smtClean="0"/>
                    <a:t>Software</a:t>
                  </a:r>
                  <a:endParaRPr lang="en-US" sz="1000" dirty="0"/>
                </a:p>
              </p:txBody>
            </p:sp>
            <p:sp>
              <p:nvSpPr>
                <p:cNvPr id="21" name="Rectangle 20"/>
                <p:cNvSpPr/>
                <p:nvPr/>
              </p:nvSpPr>
              <p:spPr>
                <a:xfrm>
                  <a:off x="1259632" y="3707400"/>
                  <a:ext cx="2448272" cy="122413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dirty="0" smtClean="0"/>
                    <a:t>DPM</a:t>
                  </a:r>
                  <a:endParaRPr lang="en-US" sz="1000" dirty="0"/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>
                  <a:off x="3851920" y="3699016"/>
                  <a:ext cx="1872208" cy="122413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dirty="0" err="1" smtClean="0"/>
                    <a:t>WURx</a:t>
                  </a:r>
                  <a:endParaRPr lang="en-US" sz="1000" dirty="0"/>
                </a:p>
              </p:txBody>
            </p:sp>
            <p:sp>
              <p:nvSpPr>
                <p:cNvPr id="23" name="Rectangle 22"/>
                <p:cNvSpPr/>
                <p:nvPr/>
              </p:nvSpPr>
              <p:spPr>
                <a:xfrm>
                  <a:off x="6497760" y="3699016"/>
                  <a:ext cx="2130152" cy="122413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dirty="0" smtClean="0"/>
                    <a:t>Photovoltaic</a:t>
                  </a:r>
                  <a:endParaRPr lang="en-US" sz="1000" dirty="0"/>
                </a:p>
              </p:txBody>
            </p:sp>
          </p:grpSp>
          <p:sp>
            <p:nvSpPr>
              <p:cNvPr id="15" name="Content Placeholder 3"/>
              <p:cNvSpPr txBox="1">
                <a:spLocks/>
              </p:cNvSpPr>
              <p:nvPr/>
            </p:nvSpPr>
            <p:spPr>
              <a:xfrm>
                <a:off x="8101192" y="648415"/>
                <a:ext cx="863296" cy="697641"/>
              </a:xfrm>
              <a:prstGeom prst="rect">
                <a:avLst/>
              </a:prstGeom>
              <a:solidFill>
                <a:schemeClr val="bg1">
                  <a:alpha val="84000"/>
                </a:schemeClr>
              </a:solidFill>
            </p:spPr>
            <p:txBody>
              <a:bodyPr vert="horz">
                <a:normAutofit/>
              </a:bodyPr>
              <a:lstStyle>
                <a:lvl1pPr marL="274320" indent="-274320" algn="l" rtl="0" eaLnBrk="1" latinLnBrk="0" hangingPunct="1">
                  <a:spcBef>
                    <a:spcPts val="580"/>
                  </a:spcBef>
                  <a:buClr>
                    <a:schemeClr val="accent1"/>
                  </a:buClr>
                  <a:buSzPct val="85000"/>
                  <a:buFont typeface="Wingdings 2"/>
                  <a:buChar char="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8640" indent="-228600" algn="l" rtl="0" eaLnBrk="1" latinLnBrk="0" hangingPunct="1">
                  <a:spcBef>
                    <a:spcPts val="370"/>
                  </a:spcBef>
                  <a:buClr>
                    <a:schemeClr val="accent2"/>
                  </a:buClr>
                  <a:buSzPct val="85000"/>
                  <a:buFont typeface="Wingdings 2"/>
                  <a:buChar char="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22960" indent="-228600" algn="l" rtl="0" eaLnBrk="1" latinLnBrk="0" hangingPunct="1">
                  <a:spcBef>
                    <a:spcPts val="370"/>
                  </a:spcBef>
                  <a:buClr>
                    <a:schemeClr val="accent1">
                      <a:tint val="60000"/>
                    </a:schemeClr>
                  </a:buClr>
                  <a:buSzPct val="85000"/>
                  <a:buFont typeface="Wingdings 2"/>
                  <a:buChar char="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7280" indent="-228600" algn="l" rtl="0" eaLnBrk="1" latinLnBrk="0" hangingPunct="1">
                  <a:spcBef>
                    <a:spcPts val="370"/>
                  </a:spcBef>
                  <a:buClr>
                    <a:schemeClr val="accent3"/>
                  </a:buClr>
                  <a:buSzPct val="80000"/>
                  <a:buFont typeface="Wingdings 2"/>
                  <a:buChar char="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70"/>
                  </a:spcBef>
                  <a:buClr>
                    <a:schemeClr val="accent3"/>
                  </a:buClr>
                  <a:buFontTx/>
                  <a:buChar char="o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45920" indent="-228600" algn="l" rtl="0" eaLnBrk="1" latinLnBrk="0" hangingPunct="1">
                  <a:spcBef>
                    <a:spcPts val="370"/>
                  </a:spcBef>
                  <a:buClr>
                    <a:schemeClr val="accent3"/>
                  </a:buClr>
                  <a:buChar char="•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20240" indent="-228600" algn="l" rtl="0" eaLnBrk="1" latinLnBrk="0" hangingPunct="1">
                  <a:spcBef>
                    <a:spcPts val="370"/>
                  </a:spcBef>
                  <a:buClr>
                    <a:schemeClr val="accent2"/>
                  </a:buClr>
                  <a:buChar char="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94560" indent="-228600" algn="l" rtl="0" eaLnBrk="1" latinLnBrk="0" hangingPunct="1">
                  <a:spcBef>
                    <a:spcPts val="370"/>
                  </a:spcBef>
                  <a:buClr>
                    <a:schemeClr val="accent1">
                      <a:tint val="60000"/>
                    </a:schemeClr>
                  </a:buClr>
                  <a:buChar char="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68880" indent="-228600" algn="l" rtl="0" eaLnBrk="1" latinLnBrk="0" hangingPunct="1">
                  <a:spcBef>
                    <a:spcPts val="370"/>
                  </a:spcBef>
                  <a:buClr>
                    <a:schemeClr val="accent2">
                      <a:tint val="60000"/>
                    </a:schemeClr>
                  </a:buClr>
                  <a:buChar char="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20040" lvl="1" indent="0">
                  <a:buNone/>
                </a:pPr>
                <a:endParaRPr lang="it-IT" dirty="0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6190083" y="583712"/>
                <a:ext cx="252000" cy="252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Content Placeholder 3"/>
              <p:cNvSpPr txBox="1">
                <a:spLocks/>
              </p:cNvSpPr>
              <p:nvPr/>
            </p:nvSpPr>
            <p:spPr>
              <a:xfrm>
                <a:off x="6467672" y="119763"/>
                <a:ext cx="2496816" cy="456481"/>
              </a:xfrm>
              <a:prstGeom prst="rect">
                <a:avLst/>
              </a:prstGeom>
              <a:solidFill>
                <a:schemeClr val="bg1">
                  <a:alpha val="84000"/>
                </a:schemeClr>
              </a:solidFill>
            </p:spPr>
            <p:txBody>
              <a:bodyPr vert="horz">
                <a:normAutofit lnSpcReduction="10000"/>
              </a:bodyPr>
              <a:lstStyle>
                <a:lvl1pPr marL="274320" indent="-274320" algn="l" rtl="0" eaLnBrk="1" latinLnBrk="0" hangingPunct="1">
                  <a:spcBef>
                    <a:spcPts val="580"/>
                  </a:spcBef>
                  <a:buClr>
                    <a:schemeClr val="accent1"/>
                  </a:buClr>
                  <a:buSzPct val="85000"/>
                  <a:buFont typeface="Wingdings 2"/>
                  <a:buChar char="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8640" indent="-228600" algn="l" rtl="0" eaLnBrk="1" latinLnBrk="0" hangingPunct="1">
                  <a:spcBef>
                    <a:spcPts val="370"/>
                  </a:spcBef>
                  <a:buClr>
                    <a:schemeClr val="accent2"/>
                  </a:buClr>
                  <a:buSzPct val="85000"/>
                  <a:buFont typeface="Wingdings 2"/>
                  <a:buChar char="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22960" indent="-228600" algn="l" rtl="0" eaLnBrk="1" latinLnBrk="0" hangingPunct="1">
                  <a:spcBef>
                    <a:spcPts val="370"/>
                  </a:spcBef>
                  <a:buClr>
                    <a:schemeClr val="accent1">
                      <a:tint val="60000"/>
                    </a:schemeClr>
                  </a:buClr>
                  <a:buSzPct val="85000"/>
                  <a:buFont typeface="Wingdings 2"/>
                  <a:buChar char="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7280" indent="-228600" algn="l" rtl="0" eaLnBrk="1" latinLnBrk="0" hangingPunct="1">
                  <a:spcBef>
                    <a:spcPts val="370"/>
                  </a:spcBef>
                  <a:buClr>
                    <a:schemeClr val="accent3"/>
                  </a:buClr>
                  <a:buSzPct val="80000"/>
                  <a:buFont typeface="Wingdings 2"/>
                  <a:buChar char="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70"/>
                  </a:spcBef>
                  <a:buClr>
                    <a:schemeClr val="accent3"/>
                  </a:buClr>
                  <a:buFontTx/>
                  <a:buChar char="o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45920" indent="-228600" algn="l" rtl="0" eaLnBrk="1" latinLnBrk="0" hangingPunct="1">
                  <a:spcBef>
                    <a:spcPts val="370"/>
                  </a:spcBef>
                  <a:buClr>
                    <a:schemeClr val="accent3"/>
                  </a:buClr>
                  <a:buChar char="•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20240" indent="-228600" algn="l" rtl="0" eaLnBrk="1" latinLnBrk="0" hangingPunct="1">
                  <a:spcBef>
                    <a:spcPts val="370"/>
                  </a:spcBef>
                  <a:buClr>
                    <a:schemeClr val="accent2"/>
                  </a:buClr>
                  <a:buChar char="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94560" indent="-228600" algn="l" rtl="0" eaLnBrk="1" latinLnBrk="0" hangingPunct="1">
                  <a:spcBef>
                    <a:spcPts val="370"/>
                  </a:spcBef>
                  <a:buClr>
                    <a:schemeClr val="accent1">
                      <a:tint val="60000"/>
                    </a:schemeClr>
                  </a:buClr>
                  <a:buChar char="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68880" indent="-228600" algn="l" rtl="0" eaLnBrk="1" latinLnBrk="0" hangingPunct="1">
                  <a:spcBef>
                    <a:spcPts val="370"/>
                  </a:spcBef>
                  <a:buClr>
                    <a:schemeClr val="accent2">
                      <a:tint val="60000"/>
                    </a:schemeClr>
                  </a:buClr>
                  <a:buChar char="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20040" lvl="1" indent="0">
                  <a:buNone/>
                </a:pPr>
                <a:endParaRPr lang="it-IT" dirty="0"/>
              </a:p>
            </p:txBody>
          </p:sp>
        </p:grpSp>
        <p:sp>
          <p:nvSpPr>
            <p:cNvPr id="12" name="Content Placeholder 3"/>
            <p:cNvSpPr txBox="1">
              <a:spLocks/>
            </p:cNvSpPr>
            <p:nvPr/>
          </p:nvSpPr>
          <p:spPr>
            <a:xfrm>
              <a:off x="6516216" y="696527"/>
              <a:ext cx="798223" cy="411764"/>
            </a:xfrm>
            <a:prstGeom prst="rect">
              <a:avLst/>
            </a:prstGeom>
            <a:solidFill>
              <a:schemeClr val="bg1">
                <a:alpha val="84000"/>
              </a:schemeClr>
            </a:solidFill>
          </p:spPr>
          <p:txBody>
            <a:bodyPr vert="horz">
              <a:normAutofit fontScale="92500" lnSpcReduction="10000"/>
            </a:bodyPr>
            <a:lstStyle>
              <a:lvl1pPr marL="274320" indent="-274320" algn="l" rtl="0" eaLnBrk="1" latinLnBrk="0" hangingPunct="1">
                <a:spcBef>
                  <a:spcPts val="580"/>
                </a:spcBef>
                <a:buClr>
                  <a:schemeClr val="accent1"/>
                </a:buClr>
                <a:buSzPct val="85000"/>
                <a:buFont typeface="Wingdings 2"/>
                <a:buChar char=""/>
                <a:defRPr kumimoji="0"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48640" indent="-228600" algn="l" rtl="0" eaLnBrk="1" latinLnBrk="0" hangingPunct="1">
                <a:spcBef>
                  <a:spcPts val="370"/>
                </a:spcBef>
                <a:buClr>
                  <a:schemeClr val="accent2"/>
                </a:buClr>
                <a:buSzPct val="85000"/>
                <a:buFont typeface="Wingdings 2"/>
                <a:buChar char=""/>
                <a:defRPr kumimoji="0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22960" indent="-228600" algn="l" rtl="0" eaLnBrk="1" latinLnBrk="0" hangingPunct="1">
                <a:spcBef>
                  <a:spcPts val="370"/>
                </a:spcBef>
                <a:buClr>
                  <a:schemeClr val="accent1">
                    <a:tint val="60000"/>
                  </a:schemeClr>
                </a:buClr>
                <a:buSzPct val="85000"/>
                <a:buFont typeface="Wingdings 2"/>
                <a:buChar char=""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97280" indent="-228600" algn="l" rtl="0" eaLnBrk="1" latinLnBrk="0" hangingPunct="1">
                <a:spcBef>
                  <a:spcPts val="370"/>
                </a:spcBef>
                <a:buClr>
                  <a:schemeClr val="accent3"/>
                </a:buClr>
                <a:buSzPct val="80000"/>
                <a:buFont typeface="Wingdings 2"/>
                <a:buChar char=""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indent="-228600" algn="l" rtl="0" eaLnBrk="1" latinLnBrk="0" hangingPunct="1">
                <a:spcBef>
                  <a:spcPts val="370"/>
                </a:spcBef>
                <a:buClr>
                  <a:schemeClr val="accent3"/>
                </a:buClr>
                <a:buFontTx/>
                <a:buChar char="o"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645920" indent="-228600" algn="l" rtl="0" eaLnBrk="1" latinLnBrk="0" hangingPunct="1">
                <a:spcBef>
                  <a:spcPts val="370"/>
                </a:spcBef>
                <a:buClr>
                  <a:schemeClr val="accent3"/>
                </a:buClr>
                <a:buChar char="•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228600" algn="l" rtl="0" eaLnBrk="1" latinLnBrk="0" hangingPunct="1">
                <a:spcBef>
                  <a:spcPts val="370"/>
                </a:spcBef>
                <a:buClr>
                  <a:schemeClr val="accent2"/>
                </a:buClr>
                <a:buChar char="•"/>
                <a:defRPr kumimoji="0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94560" indent="-228600" algn="l" rtl="0" eaLnBrk="1" latinLnBrk="0" hangingPunct="1">
                <a:spcBef>
                  <a:spcPts val="370"/>
                </a:spcBef>
                <a:buClr>
                  <a:schemeClr val="accent1">
                    <a:tint val="60000"/>
                  </a:schemeClr>
                </a:buClr>
                <a:buChar char="•"/>
                <a:defRPr kumimoji="0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68880" indent="-228600" algn="l" rtl="0" eaLnBrk="1" latinLnBrk="0" hangingPunct="1">
                <a:spcBef>
                  <a:spcPts val="370"/>
                </a:spcBef>
                <a:buClr>
                  <a:schemeClr val="accent2">
                    <a:tint val="60000"/>
                  </a:schemeClr>
                </a:buClr>
                <a:buChar char="•"/>
                <a:defRPr kumimoji="0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20040" lvl="1" indent="0">
                <a:buNone/>
              </a:pPr>
              <a:endParaRPr lang="it-IT" dirty="0"/>
            </a:p>
          </p:txBody>
        </p:sp>
      </p:grpSp>
    </p:spTree>
    <p:extLst>
      <p:ext uri="{BB962C8B-B14F-4D97-AF65-F5344CB8AC3E}">
        <p14:creationId xmlns:p14="http://schemas.microsoft.com/office/powerpoint/2010/main" val="346837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70D48-2817-450F-B819-EDCE65F51D6B}" type="slidenum">
              <a:rPr lang="it-IT" smtClean="0"/>
              <a:t>19</a:t>
            </a:fld>
            <a:endParaRPr lang="it-IT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Lifetime Improvement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7704089"/>
              </p:ext>
            </p:extLst>
          </p:nvPr>
        </p:nvGraphicFramePr>
        <p:xfrm>
          <a:off x="1115616" y="1700808"/>
          <a:ext cx="6787087" cy="3743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0225"/>
                <a:gridCol w="1128519"/>
                <a:gridCol w="1128519"/>
                <a:gridCol w="1123366"/>
                <a:gridCol w="1384458"/>
                <a:gridCol w="1442000"/>
              </a:tblGrid>
              <a:tr h="607962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No.</a:t>
                      </a:r>
                      <a:endParaRPr lang="en-US" sz="16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Dynamic Power Management</a:t>
                      </a:r>
                      <a:endParaRPr lang="en-US" sz="16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Wakeup </a:t>
                      </a:r>
                    </a:p>
                    <a:p>
                      <a:pPr algn="ctr"/>
                      <a:r>
                        <a:rPr lang="en-US" sz="1600" dirty="0" smtClean="0"/>
                        <a:t>Receiver</a:t>
                      </a:r>
                      <a:endParaRPr lang="en-US" sz="16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Lifetime  Improvement</a:t>
                      </a:r>
                      <a:endParaRPr lang="en-US" sz="1600" b="1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19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MCU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Radio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6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Periodic</a:t>
                      </a:r>
                      <a:endParaRPr kumimoji="0" lang="en-US" sz="16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6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DBP</a:t>
                      </a:r>
                      <a:endParaRPr kumimoji="0" lang="en-US" sz="16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436127"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Standby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LPM1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baseline="0" dirty="0" smtClean="0"/>
                        <a:t>1x</a:t>
                      </a:r>
                      <a:endParaRPr lang="en-US" sz="1600" b="0" i="0" dirty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1.7x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36127"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Standby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LPM2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1.7x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7.8x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19775"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Standby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LPM2+FF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No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2x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7.8x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3612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Sleep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LPM2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1.7x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7.9x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1977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Sleep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LPM2+FF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2.0x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7.9x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3612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Sleep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LPM2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  <a:endParaRPr lang="en-US" sz="16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2.6x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380x</a:t>
                      </a:r>
                      <a:endParaRPr lang="en-US" sz="1800" b="1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6" name="Oval 5"/>
          <p:cNvSpPr/>
          <p:nvPr/>
        </p:nvSpPr>
        <p:spPr>
          <a:xfrm>
            <a:off x="4283968" y="5013176"/>
            <a:ext cx="432048" cy="432048"/>
          </a:xfrm>
          <a:prstGeom prst="ellipse">
            <a:avLst/>
          </a:prstGeom>
          <a:noFill/>
          <a:ln w="25400" cmpd="sng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ular Callout 6"/>
          <p:cNvSpPr/>
          <p:nvPr/>
        </p:nvSpPr>
        <p:spPr>
          <a:xfrm>
            <a:off x="683568" y="6074078"/>
            <a:ext cx="2899948" cy="509476"/>
          </a:xfrm>
          <a:prstGeom prst="wedgeRoundRectCallout">
            <a:avLst>
              <a:gd name="adj1" fmla="val 75804"/>
              <a:gd name="adj2" fmla="val -19792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+</a:t>
            </a:r>
            <a:r>
              <a:rPr lang="en-US" dirty="0" smtClean="0">
                <a:solidFill>
                  <a:schemeClr val="bg1"/>
                </a:solidFill>
              </a:rPr>
              <a:t> Wakeup Receiver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462210" y="5013176"/>
            <a:ext cx="1422158" cy="432048"/>
          </a:xfrm>
          <a:prstGeom prst="ellipse">
            <a:avLst/>
          </a:prstGeom>
          <a:noFill/>
          <a:ln w="25400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ular Callout 13"/>
          <p:cNvSpPr/>
          <p:nvPr/>
        </p:nvSpPr>
        <p:spPr>
          <a:xfrm>
            <a:off x="4161794" y="5936785"/>
            <a:ext cx="4600832" cy="646769"/>
          </a:xfrm>
          <a:prstGeom prst="wedgeRoundRectCallout">
            <a:avLst>
              <a:gd name="adj1" fmla="val 18008"/>
              <a:gd name="adj2" fmla="val -13929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Two order of magnitude improvement with DBP + wakeup </a:t>
            </a:r>
            <a:r>
              <a:rPr lang="en-US" dirty="0" err="1" smtClean="0">
                <a:solidFill>
                  <a:schemeClr val="bg1"/>
                </a:solidFill>
              </a:rPr>
              <a:t>reeciver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190083" y="119763"/>
            <a:ext cx="2774405" cy="1226293"/>
            <a:chOff x="6190083" y="119763"/>
            <a:chExt cx="2774405" cy="1226293"/>
          </a:xfrm>
        </p:grpSpPr>
        <p:grpSp>
          <p:nvGrpSpPr>
            <p:cNvPr id="11" name="Group 10"/>
            <p:cNvGrpSpPr/>
            <p:nvPr/>
          </p:nvGrpSpPr>
          <p:grpSpPr>
            <a:xfrm>
              <a:off x="6190083" y="119763"/>
              <a:ext cx="2774405" cy="1226293"/>
              <a:chOff x="6190083" y="119763"/>
              <a:chExt cx="2774405" cy="1226293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6467672" y="167282"/>
                <a:ext cx="2496816" cy="1178773"/>
                <a:chOff x="1139080" y="2114840"/>
                <a:chExt cx="7574552" cy="3528392"/>
              </a:xfrm>
            </p:grpSpPr>
            <p:sp>
              <p:nvSpPr>
                <p:cNvPr id="18" name="Rectangle 17"/>
                <p:cNvSpPr/>
                <p:nvPr/>
              </p:nvSpPr>
              <p:spPr>
                <a:xfrm>
                  <a:off x="6323656" y="3555000"/>
                  <a:ext cx="2389976" cy="2088232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 dirty="0" smtClean="0"/>
                </a:p>
                <a:p>
                  <a:pPr algn="ctr"/>
                  <a:endParaRPr lang="en-US" sz="1000" dirty="0"/>
                </a:p>
                <a:p>
                  <a:endParaRPr lang="en-US" sz="1000" dirty="0"/>
                </a:p>
                <a:p>
                  <a:r>
                    <a:rPr lang="en-US" sz="1000" b="1" dirty="0" smtClean="0">
                      <a:solidFill>
                        <a:schemeClr val="tx1"/>
                      </a:solidFill>
                    </a:rPr>
                    <a:t>Harvester</a:t>
                  </a:r>
                  <a:endParaRPr lang="en-US" sz="10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" name="Rectangle 18"/>
                <p:cNvSpPr/>
                <p:nvPr/>
              </p:nvSpPr>
              <p:spPr>
                <a:xfrm>
                  <a:off x="1139080" y="3555003"/>
                  <a:ext cx="4801073" cy="2026346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 dirty="0" smtClean="0"/>
                </a:p>
                <a:p>
                  <a:pPr algn="ctr"/>
                  <a:endParaRPr lang="en-US" sz="1000" dirty="0"/>
                </a:p>
                <a:p>
                  <a:pPr algn="ctr"/>
                  <a:endParaRPr lang="en-US" sz="1000" dirty="0" smtClean="0"/>
                </a:p>
                <a:p>
                  <a:r>
                    <a:rPr lang="en-US" sz="1000" b="1" dirty="0" err="1" smtClean="0">
                      <a:solidFill>
                        <a:schemeClr val="tx1"/>
                      </a:solidFill>
                    </a:rPr>
                    <a:t>VirtualSense</a:t>
                  </a:r>
                  <a:endParaRPr lang="en-US" sz="10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" name="Rectangle 19"/>
                <p:cNvSpPr/>
                <p:nvPr/>
              </p:nvSpPr>
              <p:spPr>
                <a:xfrm>
                  <a:off x="1139080" y="2114840"/>
                  <a:ext cx="7560840" cy="122413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dirty="0" smtClean="0"/>
                    <a:t>Software</a:t>
                  </a:r>
                  <a:endParaRPr lang="en-US" sz="1000" dirty="0"/>
                </a:p>
              </p:txBody>
            </p:sp>
            <p:sp>
              <p:nvSpPr>
                <p:cNvPr id="21" name="Rectangle 20"/>
                <p:cNvSpPr/>
                <p:nvPr/>
              </p:nvSpPr>
              <p:spPr>
                <a:xfrm>
                  <a:off x="1259632" y="3707400"/>
                  <a:ext cx="2448272" cy="122413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dirty="0" smtClean="0"/>
                    <a:t>DPM</a:t>
                  </a:r>
                  <a:endParaRPr lang="en-US" sz="1000" dirty="0"/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>
                  <a:off x="3851920" y="3699016"/>
                  <a:ext cx="1872208" cy="122413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dirty="0" err="1" smtClean="0"/>
                    <a:t>WURx</a:t>
                  </a:r>
                  <a:endParaRPr lang="en-US" sz="1000" dirty="0"/>
                </a:p>
              </p:txBody>
            </p:sp>
            <p:sp>
              <p:nvSpPr>
                <p:cNvPr id="23" name="Rectangle 22"/>
                <p:cNvSpPr/>
                <p:nvPr/>
              </p:nvSpPr>
              <p:spPr>
                <a:xfrm>
                  <a:off x="6497760" y="3699016"/>
                  <a:ext cx="2130152" cy="122413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dirty="0" smtClean="0"/>
                    <a:t>Photovoltaic</a:t>
                  </a:r>
                  <a:endParaRPr lang="en-US" sz="1000" dirty="0"/>
                </a:p>
              </p:txBody>
            </p:sp>
          </p:grpSp>
          <p:sp>
            <p:nvSpPr>
              <p:cNvPr id="15" name="Content Placeholder 3"/>
              <p:cNvSpPr txBox="1">
                <a:spLocks/>
              </p:cNvSpPr>
              <p:nvPr/>
            </p:nvSpPr>
            <p:spPr>
              <a:xfrm>
                <a:off x="8101192" y="648415"/>
                <a:ext cx="863296" cy="697641"/>
              </a:xfrm>
              <a:prstGeom prst="rect">
                <a:avLst/>
              </a:prstGeom>
              <a:solidFill>
                <a:schemeClr val="bg1">
                  <a:alpha val="84000"/>
                </a:schemeClr>
              </a:solidFill>
            </p:spPr>
            <p:txBody>
              <a:bodyPr vert="horz">
                <a:normAutofit/>
              </a:bodyPr>
              <a:lstStyle>
                <a:lvl1pPr marL="274320" indent="-274320" algn="l" rtl="0" eaLnBrk="1" latinLnBrk="0" hangingPunct="1">
                  <a:spcBef>
                    <a:spcPts val="580"/>
                  </a:spcBef>
                  <a:buClr>
                    <a:schemeClr val="accent1"/>
                  </a:buClr>
                  <a:buSzPct val="85000"/>
                  <a:buFont typeface="Wingdings 2"/>
                  <a:buChar char="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8640" indent="-228600" algn="l" rtl="0" eaLnBrk="1" latinLnBrk="0" hangingPunct="1">
                  <a:spcBef>
                    <a:spcPts val="370"/>
                  </a:spcBef>
                  <a:buClr>
                    <a:schemeClr val="accent2"/>
                  </a:buClr>
                  <a:buSzPct val="85000"/>
                  <a:buFont typeface="Wingdings 2"/>
                  <a:buChar char="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22960" indent="-228600" algn="l" rtl="0" eaLnBrk="1" latinLnBrk="0" hangingPunct="1">
                  <a:spcBef>
                    <a:spcPts val="370"/>
                  </a:spcBef>
                  <a:buClr>
                    <a:schemeClr val="accent1">
                      <a:tint val="60000"/>
                    </a:schemeClr>
                  </a:buClr>
                  <a:buSzPct val="85000"/>
                  <a:buFont typeface="Wingdings 2"/>
                  <a:buChar char="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7280" indent="-228600" algn="l" rtl="0" eaLnBrk="1" latinLnBrk="0" hangingPunct="1">
                  <a:spcBef>
                    <a:spcPts val="370"/>
                  </a:spcBef>
                  <a:buClr>
                    <a:schemeClr val="accent3"/>
                  </a:buClr>
                  <a:buSzPct val="80000"/>
                  <a:buFont typeface="Wingdings 2"/>
                  <a:buChar char="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70"/>
                  </a:spcBef>
                  <a:buClr>
                    <a:schemeClr val="accent3"/>
                  </a:buClr>
                  <a:buFontTx/>
                  <a:buChar char="o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45920" indent="-228600" algn="l" rtl="0" eaLnBrk="1" latinLnBrk="0" hangingPunct="1">
                  <a:spcBef>
                    <a:spcPts val="370"/>
                  </a:spcBef>
                  <a:buClr>
                    <a:schemeClr val="accent3"/>
                  </a:buClr>
                  <a:buChar char="•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20240" indent="-228600" algn="l" rtl="0" eaLnBrk="1" latinLnBrk="0" hangingPunct="1">
                  <a:spcBef>
                    <a:spcPts val="370"/>
                  </a:spcBef>
                  <a:buClr>
                    <a:schemeClr val="accent2"/>
                  </a:buClr>
                  <a:buChar char="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94560" indent="-228600" algn="l" rtl="0" eaLnBrk="1" latinLnBrk="0" hangingPunct="1">
                  <a:spcBef>
                    <a:spcPts val="370"/>
                  </a:spcBef>
                  <a:buClr>
                    <a:schemeClr val="accent1">
                      <a:tint val="60000"/>
                    </a:schemeClr>
                  </a:buClr>
                  <a:buChar char="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68880" indent="-228600" algn="l" rtl="0" eaLnBrk="1" latinLnBrk="0" hangingPunct="1">
                  <a:spcBef>
                    <a:spcPts val="370"/>
                  </a:spcBef>
                  <a:buClr>
                    <a:schemeClr val="accent2">
                      <a:tint val="60000"/>
                    </a:schemeClr>
                  </a:buClr>
                  <a:buChar char="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20040" lvl="1" indent="0">
                  <a:buNone/>
                </a:pPr>
                <a:endParaRPr lang="it-IT" dirty="0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6190083" y="583712"/>
                <a:ext cx="252000" cy="252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Content Placeholder 3"/>
              <p:cNvSpPr txBox="1">
                <a:spLocks/>
              </p:cNvSpPr>
              <p:nvPr/>
            </p:nvSpPr>
            <p:spPr>
              <a:xfrm>
                <a:off x="6467672" y="119763"/>
                <a:ext cx="2496816" cy="456481"/>
              </a:xfrm>
              <a:prstGeom prst="rect">
                <a:avLst/>
              </a:prstGeom>
              <a:solidFill>
                <a:schemeClr val="bg1">
                  <a:alpha val="84000"/>
                </a:schemeClr>
              </a:solidFill>
            </p:spPr>
            <p:txBody>
              <a:bodyPr vert="horz">
                <a:normAutofit lnSpcReduction="10000"/>
              </a:bodyPr>
              <a:lstStyle>
                <a:lvl1pPr marL="274320" indent="-274320" algn="l" rtl="0" eaLnBrk="1" latinLnBrk="0" hangingPunct="1">
                  <a:spcBef>
                    <a:spcPts val="580"/>
                  </a:spcBef>
                  <a:buClr>
                    <a:schemeClr val="accent1"/>
                  </a:buClr>
                  <a:buSzPct val="85000"/>
                  <a:buFont typeface="Wingdings 2"/>
                  <a:buChar char="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8640" indent="-228600" algn="l" rtl="0" eaLnBrk="1" latinLnBrk="0" hangingPunct="1">
                  <a:spcBef>
                    <a:spcPts val="370"/>
                  </a:spcBef>
                  <a:buClr>
                    <a:schemeClr val="accent2"/>
                  </a:buClr>
                  <a:buSzPct val="85000"/>
                  <a:buFont typeface="Wingdings 2"/>
                  <a:buChar char="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22960" indent="-228600" algn="l" rtl="0" eaLnBrk="1" latinLnBrk="0" hangingPunct="1">
                  <a:spcBef>
                    <a:spcPts val="370"/>
                  </a:spcBef>
                  <a:buClr>
                    <a:schemeClr val="accent1">
                      <a:tint val="60000"/>
                    </a:schemeClr>
                  </a:buClr>
                  <a:buSzPct val="85000"/>
                  <a:buFont typeface="Wingdings 2"/>
                  <a:buChar char="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7280" indent="-228600" algn="l" rtl="0" eaLnBrk="1" latinLnBrk="0" hangingPunct="1">
                  <a:spcBef>
                    <a:spcPts val="370"/>
                  </a:spcBef>
                  <a:buClr>
                    <a:schemeClr val="accent3"/>
                  </a:buClr>
                  <a:buSzPct val="80000"/>
                  <a:buFont typeface="Wingdings 2"/>
                  <a:buChar char="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70"/>
                  </a:spcBef>
                  <a:buClr>
                    <a:schemeClr val="accent3"/>
                  </a:buClr>
                  <a:buFontTx/>
                  <a:buChar char="o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45920" indent="-228600" algn="l" rtl="0" eaLnBrk="1" latinLnBrk="0" hangingPunct="1">
                  <a:spcBef>
                    <a:spcPts val="370"/>
                  </a:spcBef>
                  <a:buClr>
                    <a:schemeClr val="accent3"/>
                  </a:buClr>
                  <a:buChar char="•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20240" indent="-228600" algn="l" rtl="0" eaLnBrk="1" latinLnBrk="0" hangingPunct="1">
                  <a:spcBef>
                    <a:spcPts val="370"/>
                  </a:spcBef>
                  <a:buClr>
                    <a:schemeClr val="accent2"/>
                  </a:buClr>
                  <a:buChar char="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94560" indent="-228600" algn="l" rtl="0" eaLnBrk="1" latinLnBrk="0" hangingPunct="1">
                  <a:spcBef>
                    <a:spcPts val="370"/>
                  </a:spcBef>
                  <a:buClr>
                    <a:schemeClr val="accent1">
                      <a:tint val="60000"/>
                    </a:schemeClr>
                  </a:buClr>
                  <a:buChar char="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68880" indent="-228600" algn="l" rtl="0" eaLnBrk="1" latinLnBrk="0" hangingPunct="1">
                  <a:spcBef>
                    <a:spcPts val="370"/>
                  </a:spcBef>
                  <a:buClr>
                    <a:schemeClr val="accent2">
                      <a:tint val="60000"/>
                    </a:schemeClr>
                  </a:buClr>
                  <a:buChar char="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20040" lvl="1" indent="0">
                  <a:buNone/>
                </a:pPr>
                <a:endParaRPr lang="it-IT" dirty="0"/>
              </a:p>
            </p:txBody>
          </p:sp>
        </p:grpSp>
        <p:sp>
          <p:nvSpPr>
            <p:cNvPr id="12" name="Content Placeholder 3"/>
            <p:cNvSpPr txBox="1">
              <a:spLocks/>
            </p:cNvSpPr>
            <p:nvPr/>
          </p:nvSpPr>
          <p:spPr>
            <a:xfrm>
              <a:off x="6516216" y="696527"/>
              <a:ext cx="798223" cy="411764"/>
            </a:xfrm>
            <a:prstGeom prst="rect">
              <a:avLst/>
            </a:prstGeom>
            <a:solidFill>
              <a:schemeClr val="bg1">
                <a:alpha val="84000"/>
              </a:schemeClr>
            </a:solidFill>
          </p:spPr>
          <p:txBody>
            <a:bodyPr vert="horz">
              <a:normAutofit fontScale="92500" lnSpcReduction="10000"/>
            </a:bodyPr>
            <a:lstStyle>
              <a:lvl1pPr marL="274320" indent="-274320" algn="l" rtl="0" eaLnBrk="1" latinLnBrk="0" hangingPunct="1">
                <a:spcBef>
                  <a:spcPts val="580"/>
                </a:spcBef>
                <a:buClr>
                  <a:schemeClr val="accent1"/>
                </a:buClr>
                <a:buSzPct val="85000"/>
                <a:buFont typeface="Wingdings 2"/>
                <a:buChar char=""/>
                <a:defRPr kumimoji="0"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48640" indent="-228600" algn="l" rtl="0" eaLnBrk="1" latinLnBrk="0" hangingPunct="1">
                <a:spcBef>
                  <a:spcPts val="370"/>
                </a:spcBef>
                <a:buClr>
                  <a:schemeClr val="accent2"/>
                </a:buClr>
                <a:buSzPct val="85000"/>
                <a:buFont typeface="Wingdings 2"/>
                <a:buChar char=""/>
                <a:defRPr kumimoji="0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22960" indent="-228600" algn="l" rtl="0" eaLnBrk="1" latinLnBrk="0" hangingPunct="1">
                <a:spcBef>
                  <a:spcPts val="370"/>
                </a:spcBef>
                <a:buClr>
                  <a:schemeClr val="accent1">
                    <a:tint val="60000"/>
                  </a:schemeClr>
                </a:buClr>
                <a:buSzPct val="85000"/>
                <a:buFont typeface="Wingdings 2"/>
                <a:buChar char=""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97280" indent="-228600" algn="l" rtl="0" eaLnBrk="1" latinLnBrk="0" hangingPunct="1">
                <a:spcBef>
                  <a:spcPts val="370"/>
                </a:spcBef>
                <a:buClr>
                  <a:schemeClr val="accent3"/>
                </a:buClr>
                <a:buSzPct val="80000"/>
                <a:buFont typeface="Wingdings 2"/>
                <a:buChar char=""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indent="-228600" algn="l" rtl="0" eaLnBrk="1" latinLnBrk="0" hangingPunct="1">
                <a:spcBef>
                  <a:spcPts val="370"/>
                </a:spcBef>
                <a:buClr>
                  <a:schemeClr val="accent3"/>
                </a:buClr>
                <a:buFontTx/>
                <a:buChar char="o"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645920" indent="-228600" algn="l" rtl="0" eaLnBrk="1" latinLnBrk="0" hangingPunct="1">
                <a:spcBef>
                  <a:spcPts val="370"/>
                </a:spcBef>
                <a:buClr>
                  <a:schemeClr val="accent3"/>
                </a:buClr>
                <a:buChar char="•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228600" algn="l" rtl="0" eaLnBrk="1" latinLnBrk="0" hangingPunct="1">
                <a:spcBef>
                  <a:spcPts val="370"/>
                </a:spcBef>
                <a:buClr>
                  <a:schemeClr val="accent2"/>
                </a:buClr>
                <a:buChar char="•"/>
                <a:defRPr kumimoji="0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94560" indent="-228600" algn="l" rtl="0" eaLnBrk="1" latinLnBrk="0" hangingPunct="1">
                <a:spcBef>
                  <a:spcPts val="370"/>
                </a:spcBef>
                <a:buClr>
                  <a:schemeClr val="accent1">
                    <a:tint val="60000"/>
                  </a:schemeClr>
                </a:buClr>
                <a:buChar char="•"/>
                <a:defRPr kumimoji="0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68880" indent="-228600" algn="l" rtl="0" eaLnBrk="1" latinLnBrk="0" hangingPunct="1">
                <a:spcBef>
                  <a:spcPts val="370"/>
                </a:spcBef>
                <a:buClr>
                  <a:schemeClr val="accent2">
                    <a:tint val="60000"/>
                  </a:schemeClr>
                </a:buClr>
                <a:buChar char="•"/>
                <a:defRPr kumimoji="0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20040" lvl="1" indent="0">
                <a:buNone/>
              </a:pPr>
              <a:endParaRPr lang="it-IT" dirty="0"/>
            </a:p>
          </p:txBody>
        </p:sp>
      </p:grpSp>
    </p:spTree>
    <p:extLst>
      <p:ext uri="{BB962C8B-B14F-4D97-AF65-F5344CB8AC3E}">
        <p14:creationId xmlns:p14="http://schemas.microsoft.com/office/powerpoint/2010/main" val="25697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457200" y="1384463"/>
            <a:ext cx="8534400" cy="204893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Font typeface="Wingdings" charset="2"/>
              <a:buChar char="n"/>
              <a:defRPr/>
            </a:pPr>
            <a:r>
              <a:rPr lang="en-US" sz="1800" dirty="0" smtClean="0"/>
              <a:t>Lamp levels typically statically determined, ignoring environmental</a:t>
            </a:r>
          </a:p>
          <a:p>
            <a:pPr lvl="1">
              <a:lnSpc>
                <a:spcPct val="110000"/>
              </a:lnSpc>
              <a:buFont typeface="Wingdings" charset="2"/>
              <a:buChar char="q"/>
              <a:defRPr/>
            </a:pPr>
            <a:r>
              <a:rPr lang="en-US" sz="1600" b="1" i="1" dirty="0" smtClean="0">
                <a:solidFill>
                  <a:srgbClr val="FFC000"/>
                </a:solidFill>
              </a:rPr>
              <a:t>Overprovisioned </a:t>
            </a:r>
            <a:r>
              <a:rPr lang="en-US" sz="1600" b="1" i="1" dirty="0" smtClean="0">
                <a:solidFill>
                  <a:srgbClr val="1D5029"/>
                </a:solidFill>
              </a:rPr>
              <a:t> </a:t>
            </a:r>
            <a:r>
              <a:rPr lang="en-US" sz="1600" dirty="0" smtClean="0"/>
              <a:t>to meet the regulations</a:t>
            </a:r>
            <a:endParaRPr lang="en-US" sz="1600" dirty="0"/>
          </a:p>
          <a:p>
            <a:pPr>
              <a:lnSpc>
                <a:spcPct val="110000"/>
              </a:lnSpc>
              <a:buFont typeface="Wingdings" charset="2"/>
              <a:buChar char="n"/>
              <a:defRPr/>
            </a:pPr>
            <a:r>
              <a:rPr lang="en-US" sz="1800" dirty="0" smtClean="0"/>
              <a:t>Problems: waste energy and potential security hazard</a:t>
            </a:r>
          </a:p>
          <a:p>
            <a:pPr>
              <a:lnSpc>
                <a:spcPct val="110000"/>
              </a:lnSpc>
              <a:buFont typeface="Wingdings" charset="2"/>
              <a:buChar char="n"/>
              <a:defRPr/>
            </a:pPr>
            <a:r>
              <a:rPr lang="en-US" sz="1800" b="1" i="1" dirty="0" smtClean="0">
                <a:solidFill>
                  <a:srgbClr val="FFC000"/>
                </a:solidFill>
              </a:rPr>
              <a:t>Idea: </a:t>
            </a:r>
            <a:r>
              <a:rPr lang="en-US" sz="1800" dirty="0" smtClean="0"/>
              <a:t>place wireless sensors along tunnel, adjust lamps to actual conditions</a:t>
            </a:r>
          </a:p>
          <a:p>
            <a:pPr lvl="1">
              <a:lnSpc>
                <a:spcPct val="110000"/>
              </a:lnSpc>
              <a:defRPr/>
            </a:pPr>
            <a:r>
              <a:rPr lang="en-US" sz="1800" dirty="0" smtClean="0"/>
              <a:t>Eliminate overprovisioning, account for environmental variations</a:t>
            </a:r>
            <a:endParaRPr lang="en-US" sz="14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/>
          <a:p>
            <a:fld id="{DBAAAEB6-845C-9545-91D8-EF6A0A12D108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2317"/>
            <a:ext cx="8229600" cy="11699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A Motivating Case Study:</a:t>
            </a:r>
            <a:br>
              <a:rPr lang="en-US" dirty="0" smtClean="0">
                <a:ea typeface="ＭＳ Ｐゴシック" charset="0"/>
                <a:cs typeface="ＭＳ Ｐゴシック" charset="0"/>
              </a:rPr>
            </a:br>
            <a:r>
              <a:rPr lang="en-US" sz="3600" i="1" dirty="0" smtClean="0">
                <a:ea typeface="ＭＳ Ｐゴシック" charset="0"/>
                <a:cs typeface="ＭＳ Ｐゴシック" charset="0"/>
              </a:rPr>
              <a:t>Adaptive </a:t>
            </a:r>
            <a:r>
              <a:rPr lang="en-US" sz="3600" i="1" dirty="0">
                <a:ea typeface="ＭＳ Ｐゴシック" charset="0"/>
                <a:cs typeface="ＭＳ Ｐゴシック" charset="0"/>
              </a:rPr>
              <a:t>Lighting with WSNs</a:t>
            </a:r>
            <a:endParaRPr lang="it-IT" sz="3600" i="1" dirty="0">
              <a:ea typeface="ＭＳ Ｐゴシック" charset="0"/>
              <a:cs typeface="ＭＳ Ｐゴシック" charset="0"/>
            </a:endParaRP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68"/>
          <a:stretch>
            <a:fillRect/>
          </a:stretch>
        </p:blipFill>
        <p:spPr bwMode="auto">
          <a:xfrm>
            <a:off x="470935" y="3345308"/>
            <a:ext cx="8430461" cy="3512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1143000" y="5867400"/>
            <a:ext cx="14398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1200">
                <a:solidFill>
                  <a:srgbClr val="000090"/>
                </a:solidFill>
                <a:latin typeface="Comic Sans MS" charset="0"/>
              </a:rPr>
              <a:t>stop</a:t>
            </a:r>
            <a:br>
              <a:rPr lang="it-IT" sz="1200">
                <a:solidFill>
                  <a:srgbClr val="000090"/>
                </a:solidFill>
                <a:latin typeface="Comic Sans MS" charset="0"/>
              </a:rPr>
            </a:br>
            <a:r>
              <a:rPr lang="it-IT" sz="1200">
                <a:solidFill>
                  <a:srgbClr val="000090"/>
                </a:solidFill>
                <a:latin typeface="Comic Sans MS" charset="0"/>
              </a:rPr>
              <a:t>distance</a:t>
            </a:r>
          </a:p>
        </p:txBody>
      </p:sp>
      <p:pic>
        <p:nvPicPr>
          <p:cNvPr id="21515" name="Picture 10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23" y="3680688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514382" y="5365729"/>
            <a:ext cx="4895913" cy="945953"/>
            <a:chOff x="2514382" y="5365729"/>
            <a:chExt cx="4895913" cy="945953"/>
          </a:xfrm>
        </p:grpSpPr>
        <p:pic>
          <p:nvPicPr>
            <p:cNvPr id="13" name="Picture 15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4382" y="5931332"/>
              <a:ext cx="595295" cy="380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5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4506" y="5798354"/>
              <a:ext cx="595295" cy="380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5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4630" y="5665375"/>
              <a:ext cx="595295" cy="380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5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4754" y="5594031"/>
              <a:ext cx="595295" cy="380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5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4878" y="5508417"/>
              <a:ext cx="595295" cy="380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5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5000" y="5365729"/>
              <a:ext cx="595295" cy="380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71016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32441">
        <p:fade/>
      </p:transition>
    </mc:Choice>
    <mc:Fallback xmlns="">
      <p:transition spd="med" advTm="13244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70D48-2817-450F-B819-EDCE65F51D6B}" type="slidenum">
              <a:rPr lang="it-IT" smtClean="0"/>
              <a:t>20</a:t>
            </a:fld>
            <a:endParaRPr lang="it-IT"/>
          </a:p>
        </p:txBody>
      </p:sp>
      <p:graphicFrame>
        <p:nvGraphicFramePr>
          <p:cNvPr id="5" name="Chart 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080542311"/>
              </p:ext>
            </p:extLst>
          </p:nvPr>
        </p:nvGraphicFramePr>
        <p:xfrm>
          <a:off x="1475656" y="1805730"/>
          <a:ext cx="7441259" cy="48636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2915816" y="1619508"/>
            <a:ext cx="5976664" cy="400110"/>
            <a:chOff x="2915816" y="1619508"/>
            <a:chExt cx="5976664" cy="400110"/>
          </a:xfrm>
        </p:grpSpPr>
        <p:sp>
          <p:nvSpPr>
            <p:cNvPr id="11" name="TextBox 10"/>
            <p:cNvSpPr txBox="1"/>
            <p:nvPr/>
          </p:nvSpPr>
          <p:spPr>
            <a:xfrm>
              <a:off x="3196430" y="1619508"/>
              <a:ext cx="1428596" cy="400110"/>
            </a:xfrm>
            <a:prstGeom prst="rect">
              <a:avLst/>
            </a:prstGeom>
            <a:noFill/>
            <a:ln>
              <a:noFill/>
              <a:prstDash val="dash"/>
            </a:ln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FFCC00"/>
                  </a:solidFill>
                </a:rPr>
                <a:t>Harvested</a:t>
              </a:r>
              <a:endParaRPr lang="en-US" sz="2000" b="1" dirty="0">
                <a:solidFill>
                  <a:srgbClr val="FFCC00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915816" y="1619508"/>
              <a:ext cx="5976664" cy="369332"/>
            </a:xfrm>
            <a:prstGeom prst="rect">
              <a:avLst/>
            </a:prstGeom>
            <a:noFill/>
            <a:ln w="12700" cmpd="sng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3: Harvester – </a:t>
            </a:r>
            <a:br>
              <a:rPr lang="en-US" dirty="0" smtClean="0"/>
            </a:br>
            <a:r>
              <a:rPr lang="en-US" dirty="0" smtClean="0"/>
              <a:t>Energetic Sustainability?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6444208" y="119763"/>
            <a:ext cx="2520280" cy="1226292"/>
            <a:chOff x="6444208" y="119763"/>
            <a:chExt cx="2520280" cy="1226292"/>
          </a:xfrm>
        </p:grpSpPr>
        <p:grpSp>
          <p:nvGrpSpPr>
            <p:cNvPr id="12" name="Group 11"/>
            <p:cNvGrpSpPr/>
            <p:nvPr/>
          </p:nvGrpSpPr>
          <p:grpSpPr>
            <a:xfrm>
              <a:off x="6444208" y="119763"/>
              <a:ext cx="2520280" cy="1226292"/>
              <a:chOff x="6444208" y="119763"/>
              <a:chExt cx="2520280" cy="1226292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6467672" y="119763"/>
                <a:ext cx="2496816" cy="1226292"/>
                <a:chOff x="6467672" y="119763"/>
                <a:chExt cx="2496816" cy="1226292"/>
              </a:xfrm>
            </p:grpSpPr>
            <p:grpSp>
              <p:nvGrpSpPr>
                <p:cNvPr id="16" name="Group 15"/>
                <p:cNvGrpSpPr/>
                <p:nvPr/>
              </p:nvGrpSpPr>
              <p:grpSpPr>
                <a:xfrm>
                  <a:off x="6467672" y="167282"/>
                  <a:ext cx="2496816" cy="1178773"/>
                  <a:chOff x="1139080" y="2114840"/>
                  <a:chExt cx="7574552" cy="3528392"/>
                </a:xfrm>
              </p:grpSpPr>
              <p:sp>
                <p:nvSpPr>
                  <p:cNvPr id="22" name="Rectangle 21"/>
                  <p:cNvSpPr/>
                  <p:nvPr/>
                </p:nvSpPr>
                <p:spPr>
                  <a:xfrm>
                    <a:off x="6323656" y="3555000"/>
                    <a:ext cx="2389976" cy="2088232"/>
                  </a:xfrm>
                  <a:prstGeom prst="rect">
                    <a:avLst/>
                  </a:prstGeom>
                  <a:solidFill>
                    <a:srgbClr val="FFC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 dirty="0" smtClean="0"/>
                  </a:p>
                  <a:p>
                    <a:pPr algn="ctr"/>
                    <a:endParaRPr lang="en-US" sz="1000" dirty="0"/>
                  </a:p>
                  <a:p>
                    <a:endParaRPr lang="en-US" sz="1000" dirty="0"/>
                  </a:p>
                  <a:p>
                    <a:r>
                      <a:rPr lang="en-US" sz="1000" b="1" dirty="0" smtClean="0">
                        <a:solidFill>
                          <a:schemeClr val="tx1"/>
                        </a:solidFill>
                      </a:rPr>
                      <a:t>Harvester</a:t>
                    </a:r>
                    <a:endParaRPr lang="en-US" sz="10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3" name="Rectangle 22"/>
                  <p:cNvSpPr/>
                  <p:nvPr/>
                </p:nvSpPr>
                <p:spPr>
                  <a:xfrm>
                    <a:off x="1139080" y="3555003"/>
                    <a:ext cx="4801073" cy="2026346"/>
                  </a:xfrm>
                  <a:prstGeom prst="rect">
                    <a:avLst/>
                  </a:prstGeom>
                  <a:solidFill>
                    <a:srgbClr val="FFC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 dirty="0" smtClean="0"/>
                  </a:p>
                  <a:p>
                    <a:pPr algn="ctr"/>
                    <a:endParaRPr lang="en-US" sz="1000" dirty="0"/>
                  </a:p>
                  <a:p>
                    <a:pPr algn="ctr"/>
                    <a:endParaRPr lang="en-US" sz="1000" dirty="0" smtClean="0"/>
                  </a:p>
                  <a:p>
                    <a:r>
                      <a:rPr lang="en-US" sz="1000" b="1" dirty="0" err="1" smtClean="0">
                        <a:solidFill>
                          <a:schemeClr val="tx1"/>
                        </a:solidFill>
                      </a:rPr>
                      <a:t>VirtualSense</a:t>
                    </a:r>
                    <a:endParaRPr lang="en-US" sz="10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4" name="Rectangle 23"/>
                  <p:cNvSpPr/>
                  <p:nvPr/>
                </p:nvSpPr>
                <p:spPr>
                  <a:xfrm>
                    <a:off x="1139080" y="2114840"/>
                    <a:ext cx="7560840" cy="1224136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00" dirty="0" smtClean="0"/>
                      <a:t>Software</a:t>
                    </a:r>
                    <a:endParaRPr lang="en-US" sz="1000" dirty="0"/>
                  </a:p>
                </p:txBody>
              </p:sp>
              <p:sp>
                <p:nvSpPr>
                  <p:cNvPr id="25" name="Rectangle 24"/>
                  <p:cNvSpPr/>
                  <p:nvPr/>
                </p:nvSpPr>
                <p:spPr>
                  <a:xfrm>
                    <a:off x="1259632" y="3707400"/>
                    <a:ext cx="2448272" cy="1224136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00" dirty="0" smtClean="0"/>
                      <a:t>DPM</a:t>
                    </a:r>
                    <a:endParaRPr lang="en-US" sz="1000" dirty="0"/>
                  </a:p>
                </p:txBody>
              </p:sp>
              <p:sp>
                <p:nvSpPr>
                  <p:cNvPr id="26" name="Rectangle 25"/>
                  <p:cNvSpPr/>
                  <p:nvPr/>
                </p:nvSpPr>
                <p:spPr>
                  <a:xfrm>
                    <a:off x="3851920" y="3699016"/>
                    <a:ext cx="1872208" cy="1224136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00" dirty="0" err="1" smtClean="0"/>
                      <a:t>WURx</a:t>
                    </a:r>
                    <a:endParaRPr lang="en-US" sz="1000" dirty="0"/>
                  </a:p>
                </p:txBody>
              </p:sp>
              <p:sp>
                <p:nvSpPr>
                  <p:cNvPr id="27" name="Rectangle 26"/>
                  <p:cNvSpPr/>
                  <p:nvPr/>
                </p:nvSpPr>
                <p:spPr>
                  <a:xfrm>
                    <a:off x="6497760" y="3699016"/>
                    <a:ext cx="2130152" cy="1224136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00" dirty="0" smtClean="0"/>
                      <a:t>Photovoltaic</a:t>
                    </a:r>
                    <a:endParaRPr lang="en-US" sz="1000" dirty="0"/>
                  </a:p>
                </p:txBody>
              </p:sp>
            </p:grpSp>
            <p:sp>
              <p:nvSpPr>
                <p:cNvPr id="21" name="Content Placeholder 3"/>
                <p:cNvSpPr txBox="1">
                  <a:spLocks/>
                </p:cNvSpPr>
                <p:nvPr/>
              </p:nvSpPr>
              <p:spPr>
                <a:xfrm>
                  <a:off x="6467672" y="119763"/>
                  <a:ext cx="2496816" cy="456481"/>
                </a:xfrm>
                <a:prstGeom prst="rect">
                  <a:avLst/>
                </a:prstGeom>
                <a:solidFill>
                  <a:schemeClr val="bg1">
                    <a:alpha val="84000"/>
                  </a:schemeClr>
                </a:solidFill>
              </p:spPr>
              <p:txBody>
                <a:bodyPr vert="horz">
                  <a:normAutofit lnSpcReduction="10000"/>
                </a:bodyPr>
                <a:lstStyle>
                  <a:lvl1pPr marL="274320" indent="-274320" algn="l" rtl="0" eaLnBrk="1" latinLnBrk="0" hangingPunct="1">
                    <a:spcBef>
                      <a:spcPts val="580"/>
                    </a:spcBef>
                    <a:buClr>
                      <a:schemeClr val="accent1"/>
                    </a:buClr>
                    <a:buSzPct val="85000"/>
                    <a:buFont typeface="Wingdings 2"/>
                    <a:buChar char=""/>
                    <a:defRPr kumimoji="0" sz="2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48640" indent="-228600" algn="l" rtl="0" eaLnBrk="1" latinLnBrk="0" hangingPunct="1">
                    <a:spcBef>
                      <a:spcPts val="370"/>
                    </a:spcBef>
                    <a:buClr>
                      <a:schemeClr val="accent2"/>
                    </a:buClr>
                    <a:buSzPct val="85000"/>
                    <a:buFont typeface="Wingdings 2"/>
                    <a:buChar char=""/>
                    <a:defRPr kumimoji="0"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822960" indent="-228600" algn="l" rtl="0" eaLnBrk="1" latinLnBrk="0" hangingPunct="1">
                    <a:spcBef>
                      <a:spcPts val="370"/>
                    </a:spcBef>
                    <a:buClr>
                      <a:schemeClr val="accent1">
                        <a:tint val="60000"/>
                      </a:schemeClr>
                    </a:buClr>
                    <a:buSzPct val="85000"/>
                    <a:buFont typeface="Wingdings 2"/>
                    <a:buChar char=""/>
                    <a:defRPr kumimoji="0"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097280" indent="-228600" algn="l" rtl="0" eaLnBrk="1" latinLnBrk="0" hangingPunct="1">
                    <a:spcBef>
                      <a:spcPts val="370"/>
                    </a:spcBef>
                    <a:buClr>
                      <a:schemeClr val="accent3"/>
                    </a:buClr>
                    <a:buSzPct val="80000"/>
                    <a:buFont typeface="Wingdings 2"/>
                    <a:buChar char=""/>
                    <a:defRPr kumimoji="0"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371600" indent="-228600" algn="l" rtl="0" eaLnBrk="1" latinLnBrk="0" hangingPunct="1">
                    <a:spcBef>
                      <a:spcPts val="370"/>
                    </a:spcBef>
                    <a:buClr>
                      <a:schemeClr val="accent3"/>
                    </a:buClr>
                    <a:buFontTx/>
                    <a:buChar char="o"/>
                    <a:defRPr kumimoji="0"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645920" indent="-228600" algn="l" rtl="0" eaLnBrk="1" latinLnBrk="0" hangingPunct="1">
                    <a:spcBef>
                      <a:spcPts val="370"/>
                    </a:spcBef>
                    <a:buClr>
                      <a:schemeClr val="accent3"/>
                    </a:buClr>
                    <a:buChar char="•"/>
                    <a:defRPr kumimoji="0" sz="1800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1920240" indent="-228600" algn="l" rtl="0" eaLnBrk="1" latinLnBrk="0" hangingPunct="1">
                    <a:spcBef>
                      <a:spcPts val="370"/>
                    </a:spcBef>
                    <a:buClr>
                      <a:schemeClr val="accent2"/>
                    </a:buClr>
                    <a:buChar char="•"/>
                    <a:defRPr kumimoji="0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194560" indent="-228600" algn="l" rtl="0" eaLnBrk="1" latinLnBrk="0" hangingPunct="1">
                    <a:spcBef>
                      <a:spcPts val="370"/>
                    </a:spcBef>
                    <a:buClr>
                      <a:schemeClr val="accent1">
                        <a:tint val="60000"/>
                      </a:schemeClr>
                    </a:buClr>
                    <a:buChar char="•"/>
                    <a:defRPr kumimoji="0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468880" indent="-228600" algn="l" rtl="0" eaLnBrk="1" latinLnBrk="0" hangingPunct="1">
                    <a:spcBef>
                      <a:spcPts val="370"/>
                    </a:spcBef>
                    <a:buClr>
                      <a:schemeClr val="accent2">
                        <a:tint val="60000"/>
                      </a:schemeClr>
                    </a:buClr>
                    <a:buChar char="•"/>
                    <a:defRPr kumimoji="0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320040" lvl="1" indent="0">
                    <a:buNone/>
                  </a:pPr>
                  <a:endParaRPr lang="it-IT" dirty="0"/>
                </a:p>
              </p:txBody>
            </p:sp>
          </p:grpSp>
          <p:sp>
            <p:nvSpPr>
              <p:cNvPr id="15" name="Content Placeholder 3"/>
              <p:cNvSpPr txBox="1">
                <a:spLocks/>
              </p:cNvSpPr>
              <p:nvPr/>
            </p:nvSpPr>
            <p:spPr>
              <a:xfrm>
                <a:off x="6444208" y="620687"/>
                <a:ext cx="1606052" cy="704693"/>
              </a:xfrm>
              <a:prstGeom prst="rect">
                <a:avLst/>
              </a:prstGeom>
              <a:solidFill>
                <a:schemeClr val="bg1">
                  <a:alpha val="84000"/>
                </a:schemeClr>
              </a:solidFill>
            </p:spPr>
            <p:txBody>
              <a:bodyPr vert="horz">
                <a:normAutofit/>
              </a:bodyPr>
              <a:lstStyle>
                <a:lvl1pPr marL="274320" indent="-274320" algn="l" rtl="0" eaLnBrk="1" latinLnBrk="0" hangingPunct="1">
                  <a:spcBef>
                    <a:spcPts val="580"/>
                  </a:spcBef>
                  <a:buClr>
                    <a:schemeClr val="accent1"/>
                  </a:buClr>
                  <a:buSzPct val="85000"/>
                  <a:buFont typeface="Wingdings 2"/>
                  <a:buChar char="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8640" indent="-228600" algn="l" rtl="0" eaLnBrk="1" latinLnBrk="0" hangingPunct="1">
                  <a:spcBef>
                    <a:spcPts val="370"/>
                  </a:spcBef>
                  <a:buClr>
                    <a:schemeClr val="accent2"/>
                  </a:buClr>
                  <a:buSzPct val="85000"/>
                  <a:buFont typeface="Wingdings 2"/>
                  <a:buChar char="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22960" indent="-228600" algn="l" rtl="0" eaLnBrk="1" latinLnBrk="0" hangingPunct="1">
                  <a:spcBef>
                    <a:spcPts val="370"/>
                  </a:spcBef>
                  <a:buClr>
                    <a:schemeClr val="accent1">
                      <a:tint val="60000"/>
                    </a:schemeClr>
                  </a:buClr>
                  <a:buSzPct val="85000"/>
                  <a:buFont typeface="Wingdings 2"/>
                  <a:buChar char="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7280" indent="-228600" algn="l" rtl="0" eaLnBrk="1" latinLnBrk="0" hangingPunct="1">
                  <a:spcBef>
                    <a:spcPts val="370"/>
                  </a:spcBef>
                  <a:buClr>
                    <a:schemeClr val="accent3"/>
                  </a:buClr>
                  <a:buSzPct val="80000"/>
                  <a:buFont typeface="Wingdings 2"/>
                  <a:buChar char="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70"/>
                  </a:spcBef>
                  <a:buClr>
                    <a:schemeClr val="accent3"/>
                  </a:buClr>
                  <a:buFontTx/>
                  <a:buChar char="o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45920" indent="-228600" algn="l" rtl="0" eaLnBrk="1" latinLnBrk="0" hangingPunct="1">
                  <a:spcBef>
                    <a:spcPts val="370"/>
                  </a:spcBef>
                  <a:buClr>
                    <a:schemeClr val="accent3"/>
                  </a:buClr>
                  <a:buChar char="•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20240" indent="-228600" algn="l" rtl="0" eaLnBrk="1" latinLnBrk="0" hangingPunct="1">
                  <a:spcBef>
                    <a:spcPts val="370"/>
                  </a:spcBef>
                  <a:buClr>
                    <a:schemeClr val="accent2"/>
                  </a:buClr>
                  <a:buChar char="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94560" indent="-228600" algn="l" rtl="0" eaLnBrk="1" latinLnBrk="0" hangingPunct="1">
                  <a:spcBef>
                    <a:spcPts val="370"/>
                  </a:spcBef>
                  <a:buClr>
                    <a:schemeClr val="accent1">
                      <a:tint val="60000"/>
                    </a:schemeClr>
                  </a:buClr>
                  <a:buChar char="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68880" indent="-228600" algn="l" rtl="0" eaLnBrk="1" latinLnBrk="0" hangingPunct="1">
                  <a:spcBef>
                    <a:spcPts val="370"/>
                  </a:spcBef>
                  <a:buClr>
                    <a:schemeClr val="accent2">
                      <a:tint val="60000"/>
                    </a:schemeClr>
                  </a:buClr>
                  <a:buChar char="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20040" lvl="1" indent="0">
                  <a:buNone/>
                </a:pPr>
                <a:endParaRPr lang="it-IT" dirty="0"/>
              </a:p>
            </p:txBody>
          </p:sp>
        </p:grpSp>
        <p:sp>
          <p:nvSpPr>
            <p:cNvPr id="39" name="Oval 38"/>
            <p:cNvSpPr/>
            <p:nvPr/>
          </p:nvSpPr>
          <p:spPr>
            <a:xfrm>
              <a:off x="7952253" y="522414"/>
              <a:ext cx="252000" cy="252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23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70D48-2817-450F-B819-EDCE65F51D6B}" type="slidenum">
              <a:rPr lang="it-IT" smtClean="0"/>
              <a:t>21</a:t>
            </a:fld>
            <a:endParaRPr lang="it-IT"/>
          </a:p>
        </p:txBody>
      </p:sp>
      <p:graphicFrame>
        <p:nvGraphicFramePr>
          <p:cNvPr id="5" name="Chart 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88751693"/>
              </p:ext>
            </p:extLst>
          </p:nvPr>
        </p:nvGraphicFramePr>
        <p:xfrm>
          <a:off x="1475656" y="1805730"/>
          <a:ext cx="7441259" cy="48636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2" descr="http://c.dryicons.com/images/icon_sets/coquette_part_8_icons_set/png/128x128/sun_cloud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87" y="1988840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2915816" y="1619508"/>
            <a:ext cx="5976664" cy="400110"/>
            <a:chOff x="2915816" y="1619508"/>
            <a:chExt cx="5976664" cy="400110"/>
          </a:xfrm>
        </p:grpSpPr>
        <p:sp>
          <p:nvSpPr>
            <p:cNvPr id="22" name="TextBox 21"/>
            <p:cNvSpPr txBox="1"/>
            <p:nvPr/>
          </p:nvSpPr>
          <p:spPr>
            <a:xfrm>
              <a:off x="3196430" y="1619508"/>
              <a:ext cx="1428596" cy="400110"/>
            </a:xfrm>
            <a:prstGeom prst="rect">
              <a:avLst/>
            </a:prstGeom>
            <a:noFill/>
            <a:ln>
              <a:noFill/>
              <a:prstDash val="dash"/>
            </a:ln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FFCC00"/>
                  </a:solidFill>
                </a:rPr>
                <a:t>Harvested</a:t>
              </a:r>
              <a:endParaRPr lang="en-US" sz="2000" b="1" dirty="0">
                <a:solidFill>
                  <a:srgbClr val="FFCC00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915816" y="1619508"/>
              <a:ext cx="5976664" cy="369332"/>
            </a:xfrm>
            <a:prstGeom prst="rect">
              <a:avLst/>
            </a:prstGeom>
            <a:noFill/>
            <a:ln w="12700" cmpd="sng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sp>
        <p:nvSpPr>
          <p:cNvPr id="14" name="AutoShape 4" descr="data:image/jpeg;base64,/9j/4AAQSkZJRgABAQAAAQABAAD/2wCEAAkGBhQQEBUUDxASFRAQFBQUFhgYFBAQFRcWFBQVFhUXEhUXHCYeFxojGhUUHy8gIycpLC4sFR4xNTAqNSYrLSkBCQoKDgwOGg8PGikkHyQsLCwtKSwsKSksKjQsLSoqLC0sLSksKSkvKSksLCwvLSkvNTUsLSwsNDUtLSovKS8qKf/AABEIAMwAzAMBIgACEQEDEQH/xAAcAAEAAAcBAAAAAAAAAAAAAAAAAQIDBAYHCAX/xABHEAABAwIDBAYGBgYIBwAAAAABAAIDBBEFEiEGBzFBIlFhcYGREzJSobHBCBQjQnKSM2KC0eHwNUNTY6Kys/EVJDRUc4PC/8QAGgEBAAIDAQAAAAAAAAAAAAAAAAMFAQIEBv/EADMRAAIBAgMGBAYBBAMAAAAAAAABAgMEERIhBRMxQVHwYXGx0RQiMoGRoeEGFVLBI0Li/9oADAMBAAIRAxEAPwDeKIiAIiIAiIgCIvC2q22pcMjz1cwaT6rB0pH/AIWDXxNh2oD3V5+LY/T0jc1VURRN49N7Wk9w4nwWgNrd/wBV1JLKECmi9rR8xH4uDfDzWDUmC1mIvL2smmc46yPJI8ZHn5rSdSNNZptJeJtGLk8EsTf+Lb/cNhJERmnI/s2ZW/mkLVitb9JU3+ww8W5F81/8LWaeaxTDtzkrrGonYzsYDIfM2C9+m3P0rfXfM8/ia0eQCqqm2rSnpmx8kdcbGtLlh5lM/SRqv+zpvzTfvVSD6Sc4P2lDCR+rJIz43V63dVQj+qef/bJ8iqUu6aiPBsre6Qn43UC/qC16S/C9yT+3Veq7+x62G/SRpnf9RRzx9rHxzD35T7lmmCb1cNqyBFWMa8/dkvC7/FYHwK0/W7mYz+hqXtP67WvHmLLF8V3X1kFyxjZmj+zNz+U2PlddlHatpV0U0vPT1IZ2daHGP41OtGuBFwbg6g8R4KK5DwDbuvwt+WGeRgadYpLuZ4xu4eFitzbFb+6aqIjr2immOgfcmFx7TxZ46dqs08TkNrIpY5A4AtIIIuCCCCOsEKZAEREAREQBERAEREAREQBEWmd8e9z0OeioH/a+rNKD6nXHGfa6zy4ceAHo7zd9TKEup6DLJVi4c/R0cR6v13jq4Dn1LRtJQ1eLVDnXfNK43fI8khv4nHQDqHkFfbF7DSYg/O8llM09J/Nx5tZfn28lvLANnGRMEVNGGsb1fFx5lUl/tVUJbmis0/Tvod9vaZ1nnpH1MN2a3WwU9nTj08vaPswf1W8+8rYdBs+9wAa0NaOGlgB2Be/QYOyPUi7us/JejmVfDZlW4e8vJt+C79CeV3GmstCP3PIp9mWD13EnyCvo8Hib9wfFXGdM6tqdna0vpgvX1OOVerPjJkgoo/Yb5KV2HRnixvkqmdM6ncaL0yr8IjzT6ssptn4ncBbuXmVWzBHqOv2HishzpnXHW2daVuMcPFaE8LmtDn+TWuP7JRVAy1UAJ5G1nD8LxqtU7U7rJae8lIXSxDUtt9o0dw9fw17F07NC14s4AhY/iWAluseo6ufgqx0bvZ3zUJZodH36HWqlG50qLB9TQO7/AHr1OFOEbiZqS/SicdW9ZiJ9U9nA+9dKbObSwYhA2elkD43ceTmu5te37pC01tvu5ZVgy04DKkank2Tsd1O7fNa82S2tqcFrC5gIsck0TrgPAOod1EcnfJXtjf0ryGMNGuK6fwV9e3lReD4dTrxF5Oy+00OI0zKimddj9CD6zHD1mPHIhesrA5wiIgCIiAIiIAiK0xXE2U0Ek0zsscLHPcexovp28vFAYNvj3if8NpvRQO/5ypBDf7tnB0h7eQ7bnktDbF7JvxGo6ZPoWHNK/mb65QfaP8VRxvFZsYxB0hBMtTJlY3kxt7MaOxrfmVvPZPZptLDHBEOGrne04+s4/wA8gqba1+7aChT+uXDw8fY7bSgqks0vpR6WC4K0NayNoZFGANBYAdQ7Vl1LTiNtgLK3pYQwBo4D3ntVw56rrC3jbrPLWT4smuKrqPBcCqXqUvVEvUpeuyVwc6gV86hnVHOoZ1E7g2yFfOmdUM6Z1j4gZCvnUc6t86jnWyuBkLkPUc11bB6mD1NG4NXA87FcKDtW+t8f4rVu8PYYVkZlhbaqjHd6Ro+6e3qPgtyPNwvFxaiuM7R+L96p7unK3qfE2+jWrXXr/J3UZqpHdVOBz3uy28fhFZ0831aUhk7NdLG2cD2m+8XC6rp6hsjGvjcHMeA5pGoIIuCFzNvY2T9E/wCtQtsyQ2lA4B/J37Xx71nH0fdt/SxOoJnXfCM8JPOO/SZ+yTcdjuxeqtLmN1SVWPP9PoVdak6U3Fm5URF1EQREQBERAFpz6RO1Po4IqKN3SnPpZf8AxsNmA97rn9hbjXJO9HGzW4tUPBu1r/Qs/DH0BbvIJ8UBkW53Z65fVPHC8cff993wHiVu/CqbKzMeLuHcsX2RwQU9PBAOLWtDvxHV58yVmkmmg4DReHVX4m5qXL4LSPfl6l1JbqnGkvNk0TuKF6oxu4oXKT4j5Tny6lQvUuZUy5QuueVc2ylXMoZlTul1HvzOUqZlHMqV0usb8ZSpmUcypXS6yq4ylbMpg9W+ZTByljXMOJcteqTdbg8DooNcpGOXRv8AFo1UTGdpMEbLHJBIOhI0jwPAjtBsfBc/YVXy4TiLXi/pKWWzhwzNBs4dzm3810/jEN2h3MaHuK0Fviwj0dUyZo0nZZ3447D/AClvkptk1Ph7qVv/ANZarvy9De6W9oqpzWjOnaKsbNGySM3jla17T1tcAQfIqstc7iMc+sYS1jjd9K90X7PrM9zreC2MvWlUEREAREQFhj+IfV6WeY/1MMsn5GOd8lyTsbSGoxGAO1vKHu7cvTJPkul97VRkwasINiYsv53tafcStAbooM2Ig+xFIfgPmuS+qbu2qSXKL9CahHNUivE6AwWLpE+yPivRlKtsGb0XHtAVxIvF0fktY+OLLOq8ajKOaxUxcqblAOVc62DwGBPdApVcQRXSEnNmJPBEgYo+iKumgch8yp8vd8vJdW7w5MhdQs/RFPRFXmXs+XnZMvd7gmRf4sxvCy9GVKWq+I7B5XVN8YI05fzosSp6Y4YGyqFndA5HhSZlybzK8GTYYlRz1GMqjdVY1LSquUsQ1givKzMxw6wf3rU293D89BntrDI13geifiFtyJYBvAps1BVN6o3H8pv8lZznkr0Kq64fte7FPWE4+BjH0bcUy1NVATpJEyUd8b8pt4SD8q38uYNw9RlxmMX0kimafyZh72hdPr3RTBERAEREBhO+b+hKruj/ANVi0huat9ef1+hdb8zbrfO9amMmDVgA1EJf+RzXn3Arn3dHUZcSaP7SORvuDvkq/aaxtKi8GT2zwqx8zozCf0Z7/kqsioYOei4dxVzIF5CLxtYeX+2d9TSoy2cFTIVVwUhCo63EkTINKvqc6Hu+eqsbKvBLZZtquV4M1qLFF3F6w70tojXg/wA3U9+d/d3aq43mmKTf8nK+JF3HTs+AUOQ8f58lAvTMsut4cPfHTv8Aehgcj3j5qWPj4H4KZxtxPC/JUZZtLBaTqpLF96499o2SxLaYqip3m6lsqOc80jsWiACrMVMBVWBdlvxNZMuIlhe21vqlVfh6KX4FZrGtf7xKrJh9S7rjI/OQPmrausZUY9ZexijopPwNX7kf6bp+6X/Tcup1zFuEpi/GWG2kcMzz+XIPe4Lp1e+KcIiIAiIgLPGKAVFPNC7hNFJGe57C35rkXZaqNJiMJfoY5gx/Zc5HX8yuxlyfvcwL6ni87QLMmd6dndJqbdzsw8FpUgqkHB8GsPybRllaaOhsHks63tC3kvSkCwrYfHfrNJBMDd2UB/42dF1+8i/is3dqLjgdV4G1TVOdCXGLff5LWt9SmuDLVwVMhXD2qkQqu4hgxFlOyKYhLKulobYk0bldud0fE/AK0YFdO9TxPwCsLacsj75kM+KLZ0iqQvVJwVWFQUqknN6m0uBPUu1PeVaEq6qeJ7yray2vJPPgKfAlsllNZRAXNBEmIAVVgUrWqsxqt7WniyOTE78rHHs+Oi1HvkxDJQiO+s0jR4M6R/8AnzW0sWlsA3xPyXPm+HGfTVoiabtpm2P436u92UeCt7aG/wBoQguEFi+/PASeSg31Ms+jZhV5qqoI0ZGyEHte7O7/ACM81vpYBuQwH6rhMbnCz6omc9dnaM/wgHxWfr2xVBERAEREAWpPpCbK+npI6uNvTpCWv6zFIRqfwut+YrbaoVtGyaN8crQ6ORrmOB5tcLEIDm7c1tJ6OV9LIejN04/xgdJviNf2VvjDJ7jKeI1HcuYNr9nJcHxB0VyDE4SQv4ZmXuxw7eR7QVvDYfaxtdTslYbSt6MjfZeOPgeI7CvIbYoO1uFdwXyvSXfj6rxLK3nvIbt8VwM4e1UXNVeKUPbcePYoOaqy5oqSzR1TMJ4aMti1QsqxapS1UlSm0SKRBgVwR0fE/AKiwK4I6PifgF0W8cIPvmaTepaOCqQhSuCqRBclJf8AIzZvQjUDU95+Kt7K6nGp7z8Vb5VNdRxqGIPQlspg1TBqnDVtRpNs2ciDWqqNBc8AjGKwxKrv0W8Bx7SrlONrT3kuPJdWaRi5ywR4O1ePtpoJaiTgxpIHW7gxo7zZc/7M4PJi2JRxEkuqJS6R3U2+aR3lf3L3t6+2H1qf6vC68EBOYjg+Tge8N4ea2XuE2HNNTGsnbaaqAEYPFsIN79hcde4DrXodiWcqNJ1an1T1+3epDdVVKWWPBG1YIGsa1jAAxgDWgaABosAPAKoiK+OMIiIAiIgCIiAwfetu+GK0n2YAq4Luidwze1G49R9xA7VztsvtHNhVWSWuAByTRHokgGxBB4OB4LsFaq3vbpRXNdV0TQKxo6bBYCYDq6pAOfPgo6tKFWDhNYpm0ZOLxR7mz2Pxzxtmp3h0bx/u1w5ELJI5A8Xb/suVdlNr58KnNgSzNaWJ123I0Oh9V46/Nb92X2thrIxJTSXt6zTo9p6nt+fBeIubarsyWDWak+fTv8MsoyjXWK0kZaWKLKa+vAKlBWtdx0PuXoOFxopKFrRuU5xeKXL35kE3KGjLcRtHao5uzmfgELFAhRTUoaRilryRrxJTMf5CmElwpCxRDVyqpXbabZtgio62txzPxUn1YH1T5qNlUjYu+nSVZpTgn+n+Ua44cy2MduKnaxVaqVreJ4LyavEbiw0b/PFQ11QspNN4vkuZLCMqnAq1tdYZW+J/ctSb0N4Qga6mpX/bvFpHA/o2niAfbPuVHb/eu2MOgoHB0modKNWs6xH7Tu3gO1YZu/3fT4xUfebTtdeaY62vqWtJ9Z5/iV37O2bUuaiubpYJfTH38PXyFWsqayU+PNnobpN3TsUqRJM0/UoHAyHlI4aiMHt59Q711CxgaAGgAAAADQADgAFZYHgkVFAyCmYGRRCwHM9ZcebidSVfr1xXhERAEREAREQBERAEREBr3eRuihxQGWEthrQPXt0JLcBKB/mGveufa3D63Bqqz2yQTt4Eeq4fqng9q7EXn43gEFbEYquFksZ5OFyD1tPFp7QtZRUlhJYoynhwNIbK76WPsyvZ6N/D0jRdh/E3i3wuO5bSwrHGyMD4JWvjdwLSHNK05vX3QMwyL6zSSPdTl4Y5jhd0ea+U5xxbcW1HMKTc3tLGwupZnlpkfniOtsxADm+NgfBeduP6fpuW8tpOEv17rvQ6o3TwwmsTfceLA+s3yVcVjDzIXhR077XBDh1jVVBG7qXDK22tS0cY1F9v/LNs1CXNo9v0zPaUDUsH3l4+R3UhY7qUS/uT0Vuu/uZwpf5HqPxFg4An3K1mxVx4WAVkYXngF5G0WIx0UDpqqSzWD1QdXHk3TrXRGw2pX0nJU14cf17mN7RjwWJY7T7xKWiuJZc8w/q2We+/byb4lad2t3m1Nfdjfsac6ZGk3cP7x/Pu0C8aio5MTrwxn6Wsm7TbO65J7ALnwXRuxm5qiw4iRzfrFQNc8gBDT1xx8G95uVaWWxLe1ed/NLq/9LtkVS4lPRaI1Tu83Jz1xbNWh0FJoQCLSyjqaD6jf1j4DmOiMJwmKkhbDTxtjijFmtA956yesq8RXZzhERAEREAREQBERAEREAREQBERAWOOYY2qppYZGhzJY3NIOo1GnkbHwXIWAyimxCIy6CKdrX9gDsrj4anwXZa5k36bJNosQ9LEfs60Oly2tleCA8DsJObxKA3FRwyMsWuzNOoN7gjsIXrQYg777SfIrXG6bGpjQMJcZGte9mutstrN17CPNbHpsSY71m2PiPitzQvI8Qj+8w/l/iovxKMerG4+A+ZU8Yjd99o8QoSOhbxe3zC1MnnVWJSOFmMDe/X3Bao30T+jpWMkfeWaUENvqGsBJdblqWjxK2lX4wALQsJPXa3xXNe8KukmxGf0jy4seWAXuG5eLR43WRzNh/RvwUOmqalzATE1kbHEagvuX5fAAeK32sV3abJtw3Doomm8kgEsjrWu94Bt3AWaO5ZUtTYIiIAiIgCIiAIiIAiIgCIiAIiIAiIgC1hv62TfV0LZoWlz6NznuaNSY3AZyBztYHuutnqBCA5R3dbwThj3MkaX00pBcBYlruGYA8dLX7l0FhGLU9Sxr4yLPAcLW4EXGhsQtLb99kIqGtjkpoxHFVMLi0eqJGu6eUcgQ5ht3r0t1+LtkgbGXj0sV25eeW/RI6xy8FsjWRu6PDGu4W8lGTDWNF3EAfz1q0wZ2nHkrXaGUNY4ucA0AkkmwA7SUBh+8LeXBh7THAPSVLm3bb1W8sznfIe5ae2H2clxXEWMFzmk9LM/k1gdme5x6zwHaVZ7YYmKmtkfGczLhrD1humneb+a6h3fbIxYdRRMjjDZXxsdM77z5C0F1z1AkgDksMyjJWtsLDgNFFEWDIREQBERAEREAREQBERAEREAREQBERAEREBjW3uxEWLUphlOV7Tmiktcsfa3Dm08CFzVtHsBX4XITLDIGtPRmjzOj787fV7jZddIgOQ6PeXiUIyx10oHDXI8+bgSrWrxuuxFwY+WoqHHgwZ337mN09y62l2epnm76WBxPMxRE+ZarmloY4haKNjB1Na1g8mhAaP3YbkZRKypxNmRsZD2Qmxc5w1Bl9kA65eJ52W90RAEREAREQBERAEREAREQ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6" descr="http://icons.iconarchive.com/icons/hopstarter/sleek-xp-basic/256/Lamp-ic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136922" y="2129825"/>
            <a:ext cx="291062" cy="29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://icons.iconarchive.com/icons/hopstarter/sleek-xp-basic/256/Lamp-ic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716016" y="2132856"/>
            <a:ext cx="291062" cy="29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://icons.iconarchive.com/icons/hopstarter/sleek-xp-basic/256/Lamp-ic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508104" y="2132857"/>
            <a:ext cx="291062" cy="29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://icons.iconarchive.com/icons/hopstarter/sleek-xp-basic/256/Lamp-ic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081138" y="2132856"/>
            <a:ext cx="291062" cy="29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http://icons.iconarchive.com/icons/hopstarter/sleek-xp-basic/256/Lamp-ic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876256" y="2132856"/>
            <a:ext cx="291062" cy="29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http://icons.iconarchive.com/icons/hopstarter/sleek-xp-basic/256/Lamp-ic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809330" y="2132856"/>
            <a:ext cx="291062" cy="29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6444208" y="119763"/>
            <a:ext cx="2520280" cy="1226292"/>
            <a:chOff x="6444208" y="119763"/>
            <a:chExt cx="2520280" cy="1226292"/>
          </a:xfrm>
        </p:grpSpPr>
        <p:grpSp>
          <p:nvGrpSpPr>
            <p:cNvPr id="19" name="Group 18"/>
            <p:cNvGrpSpPr/>
            <p:nvPr/>
          </p:nvGrpSpPr>
          <p:grpSpPr>
            <a:xfrm>
              <a:off x="6444208" y="119763"/>
              <a:ext cx="2520280" cy="1226292"/>
              <a:chOff x="6444208" y="119763"/>
              <a:chExt cx="2520280" cy="1226292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6467672" y="119763"/>
                <a:ext cx="2496816" cy="1226292"/>
                <a:chOff x="6467672" y="119763"/>
                <a:chExt cx="2496816" cy="1226292"/>
              </a:xfrm>
            </p:grpSpPr>
            <p:grpSp>
              <p:nvGrpSpPr>
                <p:cNvPr id="27" name="Group 26"/>
                <p:cNvGrpSpPr/>
                <p:nvPr/>
              </p:nvGrpSpPr>
              <p:grpSpPr>
                <a:xfrm>
                  <a:off x="6467672" y="167282"/>
                  <a:ext cx="2496816" cy="1178773"/>
                  <a:chOff x="1139080" y="2114840"/>
                  <a:chExt cx="7574552" cy="3528392"/>
                </a:xfrm>
              </p:grpSpPr>
              <p:sp>
                <p:nvSpPr>
                  <p:cNvPr id="29" name="Rectangle 28"/>
                  <p:cNvSpPr/>
                  <p:nvPr/>
                </p:nvSpPr>
                <p:spPr>
                  <a:xfrm>
                    <a:off x="6323656" y="3555000"/>
                    <a:ext cx="2389976" cy="2088232"/>
                  </a:xfrm>
                  <a:prstGeom prst="rect">
                    <a:avLst/>
                  </a:prstGeom>
                  <a:solidFill>
                    <a:srgbClr val="FFC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 dirty="0" smtClean="0"/>
                  </a:p>
                  <a:p>
                    <a:pPr algn="ctr"/>
                    <a:endParaRPr lang="en-US" sz="1000" dirty="0"/>
                  </a:p>
                  <a:p>
                    <a:endParaRPr lang="en-US" sz="1000" dirty="0"/>
                  </a:p>
                  <a:p>
                    <a:r>
                      <a:rPr lang="en-US" sz="1000" b="1" dirty="0" smtClean="0">
                        <a:solidFill>
                          <a:schemeClr val="tx1"/>
                        </a:solidFill>
                      </a:rPr>
                      <a:t>Harvester</a:t>
                    </a:r>
                    <a:endParaRPr lang="en-US" sz="10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0" name="Rectangle 29"/>
                  <p:cNvSpPr/>
                  <p:nvPr/>
                </p:nvSpPr>
                <p:spPr>
                  <a:xfrm>
                    <a:off x="1139080" y="3555003"/>
                    <a:ext cx="4801073" cy="2026346"/>
                  </a:xfrm>
                  <a:prstGeom prst="rect">
                    <a:avLst/>
                  </a:prstGeom>
                  <a:solidFill>
                    <a:srgbClr val="FFC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 dirty="0" smtClean="0"/>
                  </a:p>
                  <a:p>
                    <a:pPr algn="ctr"/>
                    <a:endParaRPr lang="en-US" sz="1000" dirty="0"/>
                  </a:p>
                  <a:p>
                    <a:pPr algn="ctr"/>
                    <a:endParaRPr lang="en-US" sz="1000" dirty="0" smtClean="0"/>
                  </a:p>
                  <a:p>
                    <a:r>
                      <a:rPr lang="en-US" sz="1000" b="1" dirty="0" err="1" smtClean="0">
                        <a:solidFill>
                          <a:schemeClr val="tx1"/>
                        </a:solidFill>
                      </a:rPr>
                      <a:t>VirtualSense</a:t>
                    </a:r>
                    <a:endParaRPr lang="en-US" sz="10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1" name="Rectangle 30"/>
                  <p:cNvSpPr/>
                  <p:nvPr/>
                </p:nvSpPr>
                <p:spPr>
                  <a:xfrm>
                    <a:off x="1139080" y="2114840"/>
                    <a:ext cx="7560840" cy="1224136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00" dirty="0" smtClean="0"/>
                      <a:t>Software</a:t>
                    </a:r>
                    <a:endParaRPr lang="en-US" sz="1000" dirty="0"/>
                  </a:p>
                </p:txBody>
              </p:sp>
              <p:sp>
                <p:nvSpPr>
                  <p:cNvPr id="32" name="Rectangle 31"/>
                  <p:cNvSpPr/>
                  <p:nvPr/>
                </p:nvSpPr>
                <p:spPr>
                  <a:xfrm>
                    <a:off x="1259632" y="3707400"/>
                    <a:ext cx="2448272" cy="1224136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00" dirty="0" smtClean="0"/>
                      <a:t>DPM</a:t>
                    </a:r>
                    <a:endParaRPr lang="en-US" sz="1000" dirty="0"/>
                  </a:p>
                </p:txBody>
              </p:sp>
              <p:sp>
                <p:nvSpPr>
                  <p:cNvPr id="33" name="Rectangle 32"/>
                  <p:cNvSpPr/>
                  <p:nvPr/>
                </p:nvSpPr>
                <p:spPr>
                  <a:xfrm>
                    <a:off x="3851920" y="3699016"/>
                    <a:ext cx="1872208" cy="1224136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00" dirty="0" err="1" smtClean="0"/>
                      <a:t>WURx</a:t>
                    </a:r>
                    <a:endParaRPr lang="en-US" sz="1000" dirty="0"/>
                  </a:p>
                </p:txBody>
              </p:sp>
              <p:sp>
                <p:nvSpPr>
                  <p:cNvPr id="34" name="Rectangle 33"/>
                  <p:cNvSpPr/>
                  <p:nvPr/>
                </p:nvSpPr>
                <p:spPr>
                  <a:xfrm>
                    <a:off x="6497760" y="3699016"/>
                    <a:ext cx="2130152" cy="1224136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00" dirty="0" smtClean="0"/>
                      <a:t>Photovoltaic</a:t>
                    </a:r>
                    <a:endParaRPr lang="en-US" sz="1000" dirty="0"/>
                  </a:p>
                </p:txBody>
              </p:sp>
            </p:grpSp>
            <p:sp>
              <p:nvSpPr>
                <p:cNvPr id="28" name="Content Placeholder 3"/>
                <p:cNvSpPr txBox="1">
                  <a:spLocks/>
                </p:cNvSpPr>
                <p:nvPr/>
              </p:nvSpPr>
              <p:spPr>
                <a:xfrm>
                  <a:off x="6467672" y="119763"/>
                  <a:ext cx="2496816" cy="456481"/>
                </a:xfrm>
                <a:prstGeom prst="rect">
                  <a:avLst/>
                </a:prstGeom>
                <a:solidFill>
                  <a:schemeClr val="bg1">
                    <a:alpha val="84000"/>
                  </a:schemeClr>
                </a:solidFill>
              </p:spPr>
              <p:txBody>
                <a:bodyPr vert="horz">
                  <a:normAutofit lnSpcReduction="10000"/>
                </a:bodyPr>
                <a:lstStyle>
                  <a:lvl1pPr marL="274320" indent="-274320" algn="l" rtl="0" eaLnBrk="1" latinLnBrk="0" hangingPunct="1">
                    <a:spcBef>
                      <a:spcPts val="580"/>
                    </a:spcBef>
                    <a:buClr>
                      <a:schemeClr val="accent1"/>
                    </a:buClr>
                    <a:buSzPct val="85000"/>
                    <a:buFont typeface="Wingdings 2"/>
                    <a:buChar char=""/>
                    <a:defRPr kumimoji="0" sz="2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48640" indent="-228600" algn="l" rtl="0" eaLnBrk="1" latinLnBrk="0" hangingPunct="1">
                    <a:spcBef>
                      <a:spcPts val="370"/>
                    </a:spcBef>
                    <a:buClr>
                      <a:schemeClr val="accent2"/>
                    </a:buClr>
                    <a:buSzPct val="85000"/>
                    <a:buFont typeface="Wingdings 2"/>
                    <a:buChar char=""/>
                    <a:defRPr kumimoji="0"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822960" indent="-228600" algn="l" rtl="0" eaLnBrk="1" latinLnBrk="0" hangingPunct="1">
                    <a:spcBef>
                      <a:spcPts val="370"/>
                    </a:spcBef>
                    <a:buClr>
                      <a:schemeClr val="accent1">
                        <a:tint val="60000"/>
                      </a:schemeClr>
                    </a:buClr>
                    <a:buSzPct val="85000"/>
                    <a:buFont typeface="Wingdings 2"/>
                    <a:buChar char=""/>
                    <a:defRPr kumimoji="0"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097280" indent="-228600" algn="l" rtl="0" eaLnBrk="1" latinLnBrk="0" hangingPunct="1">
                    <a:spcBef>
                      <a:spcPts val="370"/>
                    </a:spcBef>
                    <a:buClr>
                      <a:schemeClr val="accent3"/>
                    </a:buClr>
                    <a:buSzPct val="80000"/>
                    <a:buFont typeface="Wingdings 2"/>
                    <a:buChar char=""/>
                    <a:defRPr kumimoji="0"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371600" indent="-228600" algn="l" rtl="0" eaLnBrk="1" latinLnBrk="0" hangingPunct="1">
                    <a:spcBef>
                      <a:spcPts val="370"/>
                    </a:spcBef>
                    <a:buClr>
                      <a:schemeClr val="accent3"/>
                    </a:buClr>
                    <a:buFontTx/>
                    <a:buChar char="o"/>
                    <a:defRPr kumimoji="0"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645920" indent="-228600" algn="l" rtl="0" eaLnBrk="1" latinLnBrk="0" hangingPunct="1">
                    <a:spcBef>
                      <a:spcPts val="370"/>
                    </a:spcBef>
                    <a:buClr>
                      <a:schemeClr val="accent3"/>
                    </a:buClr>
                    <a:buChar char="•"/>
                    <a:defRPr kumimoji="0" sz="1800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1920240" indent="-228600" algn="l" rtl="0" eaLnBrk="1" latinLnBrk="0" hangingPunct="1">
                    <a:spcBef>
                      <a:spcPts val="370"/>
                    </a:spcBef>
                    <a:buClr>
                      <a:schemeClr val="accent2"/>
                    </a:buClr>
                    <a:buChar char="•"/>
                    <a:defRPr kumimoji="0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194560" indent="-228600" algn="l" rtl="0" eaLnBrk="1" latinLnBrk="0" hangingPunct="1">
                    <a:spcBef>
                      <a:spcPts val="370"/>
                    </a:spcBef>
                    <a:buClr>
                      <a:schemeClr val="accent1">
                        <a:tint val="60000"/>
                      </a:schemeClr>
                    </a:buClr>
                    <a:buChar char="•"/>
                    <a:defRPr kumimoji="0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468880" indent="-228600" algn="l" rtl="0" eaLnBrk="1" latinLnBrk="0" hangingPunct="1">
                    <a:spcBef>
                      <a:spcPts val="370"/>
                    </a:spcBef>
                    <a:buClr>
                      <a:schemeClr val="accent2">
                        <a:tint val="60000"/>
                      </a:schemeClr>
                    </a:buClr>
                    <a:buChar char="•"/>
                    <a:defRPr kumimoji="0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320040" lvl="1" indent="0">
                    <a:buNone/>
                  </a:pPr>
                  <a:endParaRPr lang="it-IT" dirty="0"/>
                </a:p>
              </p:txBody>
            </p:sp>
          </p:grpSp>
          <p:sp>
            <p:nvSpPr>
              <p:cNvPr id="24" name="Content Placeholder 3"/>
              <p:cNvSpPr txBox="1">
                <a:spLocks/>
              </p:cNvSpPr>
              <p:nvPr/>
            </p:nvSpPr>
            <p:spPr>
              <a:xfrm>
                <a:off x="6444208" y="620687"/>
                <a:ext cx="1606052" cy="704693"/>
              </a:xfrm>
              <a:prstGeom prst="rect">
                <a:avLst/>
              </a:prstGeom>
              <a:solidFill>
                <a:schemeClr val="bg1">
                  <a:alpha val="84000"/>
                </a:schemeClr>
              </a:solidFill>
            </p:spPr>
            <p:txBody>
              <a:bodyPr vert="horz">
                <a:normAutofit/>
              </a:bodyPr>
              <a:lstStyle>
                <a:lvl1pPr marL="274320" indent="-274320" algn="l" rtl="0" eaLnBrk="1" latinLnBrk="0" hangingPunct="1">
                  <a:spcBef>
                    <a:spcPts val="580"/>
                  </a:spcBef>
                  <a:buClr>
                    <a:schemeClr val="accent1"/>
                  </a:buClr>
                  <a:buSzPct val="85000"/>
                  <a:buFont typeface="Wingdings 2"/>
                  <a:buChar char="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8640" indent="-228600" algn="l" rtl="0" eaLnBrk="1" latinLnBrk="0" hangingPunct="1">
                  <a:spcBef>
                    <a:spcPts val="370"/>
                  </a:spcBef>
                  <a:buClr>
                    <a:schemeClr val="accent2"/>
                  </a:buClr>
                  <a:buSzPct val="85000"/>
                  <a:buFont typeface="Wingdings 2"/>
                  <a:buChar char="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22960" indent="-228600" algn="l" rtl="0" eaLnBrk="1" latinLnBrk="0" hangingPunct="1">
                  <a:spcBef>
                    <a:spcPts val="370"/>
                  </a:spcBef>
                  <a:buClr>
                    <a:schemeClr val="accent1">
                      <a:tint val="60000"/>
                    </a:schemeClr>
                  </a:buClr>
                  <a:buSzPct val="85000"/>
                  <a:buFont typeface="Wingdings 2"/>
                  <a:buChar char="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7280" indent="-228600" algn="l" rtl="0" eaLnBrk="1" latinLnBrk="0" hangingPunct="1">
                  <a:spcBef>
                    <a:spcPts val="370"/>
                  </a:spcBef>
                  <a:buClr>
                    <a:schemeClr val="accent3"/>
                  </a:buClr>
                  <a:buSzPct val="80000"/>
                  <a:buFont typeface="Wingdings 2"/>
                  <a:buChar char="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70"/>
                  </a:spcBef>
                  <a:buClr>
                    <a:schemeClr val="accent3"/>
                  </a:buClr>
                  <a:buFontTx/>
                  <a:buChar char="o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45920" indent="-228600" algn="l" rtl="0" eaLnBrk="1" latinLnBrk="0" hangingPunct="1">
                  <a:spcBef>
                    <a:spcPts val="370"/>
                  </a:spcBef>
                  <a:buClr>
                    <a:schemeClr val="accent3"/>
                  </a:buClr>
                  <a:buChar char="•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20240" indent="-228600" algn="l" rtl="0" eaLnBrk="1" latinLnBrk="0" hangingPunct="1">
                  <a:spcBef>
                    <a:spcPts val="370"/>
                  </a:spcBef>
                  <a:buClr>
                    <a:schemeClr val="accent2"/>
                  </a:buClr>
                  <a:buChar char="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94560" indent="-228600" algn="l" rtl="0" eaLnBrk="1" latinLnBrk="0" hangingPunct="1">
                  <a:spcBef>
                    <a:spcPts val="370"/>
                  </a:spcBef>
                  <a:buClr>
                    <a:schemeClr val="accent1">
                      <a:tint val="60000"/>
                    </a:schemeClr>
                  </a:buClr>
                  <a:buChar char="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68880" indent="-228600" algn="l" rtl="0" eaLnBrk="1" latinLnBrk="0" hangingPunct="1">
                  <a:spcBef>
                    <a:spcPts val="370"/>
                  </a:spcBef>
                  <a:buClr>
                    <a:schemeClr val="accent2">
                      <a:tint val="60000"/>
                    </a:schemeClr>
                  </a:buClr>
                  <a:buChar char="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20040" lvl="1" indent="0">
                  <a:buNone/>
                </a:pPr>
                <a:endParaRPr lang="it-IT" dirty="0"/>
              </a:p>
            </p:txBody>
          </p:sp>
        </p:grpSp>
        <p:sp>
          <p:nvSpPr>
            <p:cNvPr id="20" name="Oval 19"/>
            <p:cNvSpPr/>
            <p:nvPr/>
          </p:nvSpPr>
          <p:spPr>
            <a:xfrm>
              <a:off x="7952253" y="522414"/>
              <a:ext cx="252000" cy="252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3: Harvester – </a:t>
            </a:r>
            <a:br>
              <a:rPr lang="en-US" dirty="0" smtClean="0"/>
            </a:br>
            <a:r>
              <a:rPr lang="en-US" dirty="0" smtClean="0"/>
              <a:t>Energetic Sustainability?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96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2915816" y="1619508"/>
            <a:ext cx="5976664" cy="400110"/>
            <a:chOff x="2915816" y="1619508"/>
            <a:chExt cx="5976664" cy="400110"/>
          </a:xfrm>
        </p:grpSpPr>
        <p:sp>
          <p:nvSpPr>
            <p:cNvPr id="16" name="TextBox 15"/>
            <p:cNvSpPr txBox="1"/>
            <p:nvPr/>
          </p:nvSpPr>
          <p:spPr>
            <a:xfrm>
              <a:off x="3196430" y="1619508"/>
              <a:ext cx="1428596" cy="400110"/>
            </a:xfrm>
            <a:prstGeom prst="rect">
              <a:avLst/>
            </a:prstGeom>
            <a:noFill/>
            <a:ln>
              <a:noFill/>
              <a:prstDash val="dash"/>
            </a:ln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FFCC00"/>
                  </a:solidFill>
                </a:rPr>
                <a:t>Harvested</a:t>
              </a:r>
              <a:endParaRPr lang="en-US" sz="2000" b="1" dirty="0">
                <a:solidFill>
                  <a:srgbClr val="FFCC0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714882" y="1619508"/>
              <a:ext cx="1369286" cy="400110"/>
            </a:xfrm>
            <a:prstGeom prst="rect">
              <a:avLst/>
            </a:prstGeom>
            <a:noFill/>
            <a:ln cmpd="sng">
              <a:noFill/>
              <a:prstDash val="solid"/>
            </a:ln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C00000"/>
                  </a:solidFill>
                </a:rPr>
                <a:t>Hardware</a:t>
              </a:r>
              <a:endParaRPr lang="en-US" sz="2000" b="1" dirty="0">
                <a:solidFill>
                  <a:srgbClr val="C00000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915816" y="1619508"/>
              <a:ext cx="5976664" cy="369332"/>
            </a:xfrm>
            <a:prstGeom prst="rect">
              <a:avLst/>
            </a:prstGeom>
            <a:noFill/>
            <a:ln w="12700" cmpd="sng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47272" y="6381328"/>
            <a:ext cx="365760" cy="365125"/>
          </a:xfrm>
        </p:spPr>
        <p:txBody>
          <a:bodyPr/>
          <a:lstStyle/>
          <a:p>
            <a:fld id="{4CF70D48-2817-450F-B819-EDCE65F51D6B}" type="slidenum">
              <a:rPr lang="it-IT" smtClean="0"/>
              <a:t>22</a:t>
            </a:fld>
            <a:endParaRPr lang="it-IT"/>
          </a:p>
        </p:txBody>
      </p:sp>
      <p:graphicFrame>
        <p:nvGraphicFramePr>
          <p:cNvPr id="7" name="Chart 6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030036327"/>
              </p:ext>
            </p:extLst>
          </p:nvPr>
        </p:nvGraphicFramePr>
        <p:xfrm>
          <a:off x="1475656" y="1813123"/>
          <a:ext cx="7441259" cy="48636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6" name="Group 25"/>
          <p:cNvGrpSpPr/>
          <p:nvPr/>
        </p:nvGrpSpPr>
        <p:grpSpPr>
          <a:xfrm>
            <a:off x="6876256" y="1418873"/>
            <a:ext cx="2176408" cy="3162255"/>
            <a:chOff x="6876256" y="1418873"/>
            <a:chExt cx="2176408" cy="3162255"/>
          </a:xfrm>
        </p:grpSpPr>
        <p:grpSp>
          <p:nvGrpSpPr>
            <p:cNvPr id="28" name="Group 27"/>
            <p:cNvGrpSpPr/>
            <p:nvPr/>
          </p:nvGrpSpPr>
          <p:grpSpPr>
            <a:xfrm>
              <a:off x="6876256" y="1418873"/>
              <a:ext cx="2176408" cy="3162255"/>
              <a:chOff x="6876256" y="1418873"/>
              <a:chExt cx="2176408" cy="3162255"/>
            </a:xfrm>
          </p:grpSpPr>
          <p:sp>
            <p:nvSpPr>
              <p:cNvPr id="35" name="Rounded Rectangular Callout 34"/>
              <p:cNvSpPr/>
              <p:nvPr/>
            </p:nvSpPr>
            <p:spPr>
              <a:xfrm>
                <a:off x="6876256" y="1418873"/>
                <a:ext cx="2176408" cy="801380"/>
              </a:xfrm>
              <a:prstGeom prst="wedgeRoundRectCallout">
                <a:avLst>
                  <a:gd name="adj1" fmla="val 42199"/>
                  <a:gd name="adj2" fmla="val 204175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bg1"/>
                    </a:solidFill>
                  </a:rPr>
                  <a:t>Not energetically sustainable 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36" name="Straight Connector 35"/>
              <p:cNvCxnSpPr/>
              <p:nvPr/>
            </p:nvCxnSpPr>
            <p:spPr>
              <a:xfrm>
                <a:off x="8892480" y="3573016"/>
                <a:ext cx="0" cy="1008112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0" name="Straight Connector 29"/>
            <p:cNvCxnSpPr/>
            <p:nvPr/>
          </p:nvCxnSpPr>
          <p:spPr>
            <a:xfrm>
              <a:off x="8820472" y="3573016"/>
              <a:ext cx="1524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8820472" y="4581128"/>
              <a:ext cx="1524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3: Harvester – </a:t>
            </a:r>
            <a:br>
              <a:rPr lang="en-US" dirty="0" smtClean="0"/>
            </a:br>
            <a:r>
              <a:rPr lang="en-US" dirty="0" smtClean="0"/>
              <a:t>Energetic Sustainability?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6444208" y="119763"/>
            <a:ext cx="2520280" cy="1226292"/>
            <a:chOff x="6444208" y="119763"/>
            <a:chExt cx="2520280" cy="1226292"/>
          </a:xfrm>
        </p:grpSpPr>
        <p:grpSp>
          <p:nvGrpSpPr>
            <p:cNvPr id="20" name="Group 19"/>
            <p:cNvGrpSpPr/>
            <p:nvPr/>
          </p:nvGrpSpPr>
          <p:grpSpPr>
            <a:xfrm>
              <a:off x="6444208" y="119763"/>
              <a:ext cx="2520280" cy="1226292"/>
              <a:chOff x="6444208" y="119763"/>
              <a:chExt cx="2520280" cy="1226292"/>
            </a:xfrm>
          </p:grpSpPr>
          <p:grpSp>
            <p:nvGrpSpPr>
              <p:cNvPr id="22" name="Group 21"/>
              <p:cNvGrpSpPr/>
              <p:nvPr/>
            </p:nvGrpSpPr>
            <p:grpSpPr>
              <a:xfrm>
                <a:off x="6467672" y="119763"/>
                <a:ext cx="2496816" cy="1226292"/>
                <a:chOff x="6467672" y="119763"/>
                <a:chExt cx="2496816" cy="1226292"/>
              </a:xfrm>
            </p:grpSpPr>
            <p:grpSp>
              <p:nvGrpSpPr>
                <p:cNvPr id="25" name="Group 24"/>
                <p:cNvGrpSpPr/>
                <p:nvPr/>
              </p:nvGrpSpPr>
              <p:grpSpPr>
                <a:xfrm>
                  <a:off x="6467672" y="167282"/>
                  <a:ext cx="2496816" cy="1178773"/>
                  <a:chOff x="1139080" y="2114840"/>
                  <a:chExt cx="7574552" cy="3528392"/>
                </a:xfrm>
              </p:grpSpPr>
              <p:sp>
                <p:nvSpPr>
                  <p:cNvPr id="29" name="Rectangle 28"/>
                  <p:cNvSpPr/>
                  <p:nvPr/>
                </p:nvSpPr>
                <p:spPr>
                  <a:xfrm>
                    <a:off x="6323656" y="3555000"/>
                    <a:ext cx="2389976" cy="2088232"/>
                  </a:xfrm>
                  <a:prstGeom prst="rect">
                    <a:avLst/>
                  </a:prstGeom>
                  <a:solidFill>
                    <a:srgbClr val="FFC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 dirty="0" smtClean="0"/>
                  </a:p>
                  <a:p>
                    <a:pPr algn="ctr"/>
                    <a:endParaRPr lang="en-US" sz="1000" dirty="0"/>
                  </a:p>
                  <a:p>
                    <a:endParaRPr lang="en-US" sz="1000" dirty="0"/>
                  </a:p>
                  <a:p>
                    <a:r>
                      <a:rPr lang="en-US" sz="1000" b="1" dirty="0" smtClean="0">
                        <a:solidFill>
                          <a:schemeClr val="tx1"/>
                        </a:solidFill>
                      </a:rPr>
                      <a:t>Harvester</a:t>
                    </a:r>
                    <a:endParaRPr lang="en-US" sz="10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1" name="Rectangle 30"/>
                  <p:cNvSpPr/>
                  <p:nvPr/>
                </p:nvSpPr>
                <p:spPr>
                  <a:xfrm>
                    <a:off x="1139080" y="3555003"/>
                    <a:ext cx="4801073" cy="2026346"/>
                  </a:xfrm>
                  <a:prstGeom prst="rect">
                    <a:avLst/>
                  </a:prstGeom>
                  <a:solidFill>
                    <a:srgbClr val="FFC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 dirty="0" smtClean="0"/>
                  </a:p>
                  <a:p>
                    <a:pPr algn="ctr"/>
                    <a:endParaRPr lang="en-US" sz="1000" dirty="0"/>
                  </a:p>
                  <a:p>
                    <a:pPr algn="ctr"/>
                    <a:endParaRPr lang="en-US" sz="1000" dirty="0" smtClean="0"/>
                  </a:p>
                  <a:p>
                    <a:r>
                      <a:rPr lang="en-US" sz="1000" b="1" dirty="0" err="1" smtClean="0">
                        <a:solidFill>
                          <a:schemeClr val="tx1"/>
                        </a:solidFill>
                      </a:rPr>
                      <a:t>VirtualSense</a:t>
                    </a:r>
                    <a:endParaRPr lang="en-US" sz="10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2" name="Rectangle 31"/>
                  <p:cNvSpPr/>
                  <p:nvPr/>
                </p:nvSpPr>
                <p:spPr>
                  <a:xfrm>
                    <a:off x="1139080" y="2114840"/>
                    <a:ext cx="7560840" cy="1224136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00" dirty="0" smtClean="0"/>
                      <a:t>Software</a:t>
                    </a:r>
                    <a:endParaRPr lang="en-US" sz="1000" dirty="0"/>
                  </a:p>
                </p:txBody>
              </p:sp>
              <p:sp>
                <p:nvSpPr>
                  <p:cNvPr id="37" name="Rectangle 36"/>
                  <p:cNvSpPr/>
                  <p:nvPr/>
                </p:nvSpPr>
                <p:spPr>
                  <a:xfrm>
                    <a:off x="1259632" y="3707400"/>
                    <a:ext cx="2448272" cy="1224136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00" dirty="0" smtClean="0"/>
                      <a:t>DPM</a:t>
                    </a:r>
                    <a:endParaRPr lang="en-US" sz="1000" dirty="0"/>
                  </a:p>
                </p:txBody>
              </p:sp>
              <p:sp>
                <p:nvSpPr>
                  <p:cNvPr id="38" name="Rectangle 37"/>
                  <p:cNvSpPr/>
                  <p:nvPr/>
                </p:nvSpPr>
                <p:spPr>
                  <a:xfrm>
                    <a:off x="3851920" y="3699016"/>
                    <a:ext cx="1872208" cy="1224136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00" dirty="0" err="1" smtClean="0"/>
                      <a:t>WURx</a:t>
                    </a:r>
                    <a:endParaRPr lang="en-US" sz="1000" dirty="0"/>
                  </a:p>
                </p:txBody>
              </p:sp>
              <p:sp>
                <p:nvSpPr>
                  <p:cNvPr id="39" name="Rectangle 38"/>
                  <p:cNvSpPr/>
                  <p:nvPr/>
                </p:nvSpPr>
                <p:spPr>
                  <a:xfrm>
                    <a:off x="6497760" y="3699016"/>
                    <a:ext cx="2130152" cy="1224136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00" dirty="0" smtClean="0"/>
                      <a:t>Photovoltaic</a:t>
                    </a:r>
                    <a:endParaRPr lang="en-US" sz="1000" dirty="0"/>
                  </a:p>
                </p:txBody>
              </p:sp>
            </p:grpSp>
            <p:sp>
              <p:nvSpPr>
                <p:cNvPr id="27" name="Content Placeholder 3"/>
                <p:cNvSpPr txBox="1">
                  <a:spLocks/>
                </p:cNvSpPr>
                <p:nvPr/>
              </p:nvSpPr>
              <p:spPr>
                <a:xfrm>
                  <a:off x="6467672" y="119763"/>
                  <a:ext cx="2496816" cy="456481"/>
                </a:xfrm>
                <a:prstGeom prst="rect">
                  <a:avLst/>
                </a:prstGeom>
                <a:solidFill>
                  <a:schemeClr val="bg1">
                    <a:alpha val="84000"/>
                  </a:schemeClr>
                </a:solidFill>
              </p:spPr>
              <p:txBody>
                <a:bodyPr vert="horz">
                  <a:normAutofit lnSpcReduction="10000"/>
                </a:bodyPr>
                <a:lstStyle>
                  <a:lvl1pPr marL="274320" indent="-274320" algn="l" rtl="0" eaLnBrk="1" latinLnBrk="0" hangingPunct="1">
                    <a:spcBef>
                      <a:spcPts val="580"/>
                    </a:spcBef>
                    <a:buClr>
                      <a:schemeClr val="accent1"/>
                    </a:buClr>
                    <a:buSzPct val="85000"/>
                    <a:buFont typeface="Wingdings 2"/>
                    <a:buChar char=""/>
                    <a:defRPr kumimoji="0" sz="2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48640" indent="-228600" algn="l" rtl="0" eaLnBrk="1" latinLnBrk="0" hangingPunct="1">
                    <a:spcBef>
                      <a:spcPts val="370"/>
                    </a:spcBef>
                    <a:buClr>
                      <a:schemeClr val="accent2"/>
                    </a:buClr>
                    <a:buSzPct val="85000"/>
                    <a:buFont typeface="Wingdings 2"/>
                    <a:buChar char=""/>
                    <a:defRPr kumimoji="0"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822960" indent="-228600" algn="l" rtl="0" eaLnBrk="1" latinLnBrk="0" hangingPunct="1">
                    <a:spcBef>
                      <a:spcPts val="370"/>
                    </a:spcBef>
                    <a:buClr>
                      <a:schemeClr val="accent1">
                        <a:tint val="60000"/>
                      </a:schemeClr>
                    </a:buClr>
                    <a:buSzPct val="85000"/>
                    <a:buFont typeface="Wingdings 2"/>
                    <a:buChar char=""/>
                    <a:defRPr kumimoji="0"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097280" indent="-228600" algn="l" rtl="0" eaLnBrk="1" latinLnBrk="0" hangingPunct="1">
                    <a:spcBef>
                      <a:spcPts val="370"/>
                    </a:spcBef>
                    <a:buClr>
                      <a:schemeClr val="accent3"/>
                    </a:buClr>
                    <a:buSzPct val="80000"/>
                    <a:buFont typeface="Wingdings 2"/>
                    <a:buChar char=""/>
                    <a:defRPr kumimoji="0"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371600" indent="-228600" algn="l" rtl="0" eaLnBrk="1" latinLnBrk="0" hangingPunct="1">
                    <a:spcBef>
                      <a:spcPts val="370"/>
                    </a:spcBef>
                    <a:buClr>
                      <a:schemeClr val="accent3"/>
                    </a:buClr>
                    <a:buFontTx/>
                    <a:buChar char="o"/>
                    <a:defRPr kumimoji="0"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645920" indent="-228600" algn="l" rtl="0" eaLnBrk="1" latinLnBrk="0" hangingPunct="1">
                    <a:spcBef>
                      <a:spcPts val="370"/>
                    </a:spcBef>
                    <a:buClr>
                      <a:schemeClr val="accent3"/>
                    </a:buClr>
                    <a:buChar char="•"/>
                    <a:defRPr kumimoji="0" sz="1800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1920240" indent="-228600" algn="l" rtl="0" eaLnBrk="1" latinLnBrk="0" hangingPunct="1">
                    <a:spcBef>
                      <a:spcPts val="370"/>
                    </a:spcBef>
                    <a:buClr>
                      <a:schemeClr val="accent2"/>
                    </a:buClr>
                    <a:buChar char="•"/>
                    <a:defRPr kumimoji="0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194560" indent="-228600" algn="l" rtl="0" eaLnBrk="1" latinLnBrk="0" hangingPunct="1">
                    <a:spcBef>
                      <a:spcPts val="370"/>
                    </a:spcBef>
                    <a:buClr>
                      <a:schemeClr val="accent1">
                        <a:tint val="60000"/>
                      </a:schemeClr>
                    </a:buClr>
                    <a:buChar char="•"/>
                    <a:defRPr kumimoji="0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468880" indent="-228600" algn="l" rtl="0" eaLnBrk="1" latinLnBrk="0" hangingPunct="1">
                    <a:spcBef>
                      <a:spcPts val="370"/>
                    </a:spcBef>
                    <a:buClr>
                      <a:schemeClr val="accent2">
                        <a:tint val="60000"/>
                      </a:schemeClr>
                    </a:buClr>
                    <a:buChar char="•"/>
                    <a:defRPr kumimoji="0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320040" lvl="1" indent="0">
                    <a:buNone/>
                  </a:pPr>
                  <a:endParaRPr lang="it-IT" dirty="0"/>
                </a:p>
              </p:txBody>
            </p:sp>
          </p:grpSp>
          <p:sp>
            <p:nvSpPr>
              <p:cNvPr id="23" name="Content Placeholder 3"/>
              <p:cNvSpPr txBox="1">
                <a:spLocks/>
              </p:cNvSpPr>
              <p:nvPr/>
            </p:nvSpPr>
            <p:spPr>
              <a:xfrm>
                <a:off x="6444208" y="620687"/>
                <a:ext cx="1606052" cy="704693"/>
              </a:xfrm>
              <a:prstGeom prst="rect">
                <a:avLst/>
              </a:prstGeom>
              <a:solidFill>
                <a:schemeClr val="bg1">
                  <a:alpha val="84000"/>
                </a:schemeClr>
              </a:solidFill>
            </p:spPr>
            <p:txBody>
              <a:bodyPr vert="horz">
                <a:normAutofit/>
              </a:bodyPr>
              <a:lstStyle>
                <a:lvl1pPr marL="274320" indent="-274320" algn="l" rtl="0" eaLnBrk="1" latinLnBrk="0" hangingPunct="1">
                  <a:spcBef>
                    <a:spcPts val="580"/>
                  </a:spcBef>
                  <a:buClr>
                    <a:schemeClr val="accent1"/>
                  </a:buClr>
                  <a:buSzPct val="85000"/>
                  <a:buFont typeface="Wingdings 2"/>
                  <a:buChar char="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8640" indent="-228600" algn="l" rtl="0" eaLnBrk="1" latinLnBrk="0" hangingPunct="1">
                  <a:spcBef>
                    <a:spcPts val="370"/>
                  </a:spcBef>
                  <a:buClr>
                    <a:schemeClr val="accent2"/>
                  </a:buClr>
                  <a:buSzPct val="85000"/>
                  <a:buFont typeface="Wingdings 2"/>
                  <a:buChar char="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22960" indent="-228600" algn="l" rtl="0" eaLnBrk="1" latinLnBrk="0" hangingPunct="1">
                  <a:spcBef>
                    <a:spcPts val="370"/>
                  </a:spcBef>
                  <a:buClr>
                    <a:schemeClr val="accent1">
                      <a:tint val="60000"/>
                    </a:schemeClr>
                  </a:buClr>
                  <a:buSzPct val="85000"/>
                  <a:buFont typeface="Wingdings 2"/>
                  <a:buChar char="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7280" indent="-228600" algn="l" rtl="0" eaLnBrk="1" latinLnBrk="0" hangingPunct="1">
                  <a:spcBef>
                    <a:spcPts val="370"/>
                  </a:spcBef>
                  <a:buClr>
                    <a:schemeClr val="accent3"/>
                  </a:buClr>
                  <a:buSzPct val="80000"/>
                  <a:buFont typeface="Wingdings 2"/>
                  <a:buChar char="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70"/>
                  </a:spcBef>
                  <a:buClr>
                    <a:schemeClr val="accent3"/>
                  </a:buClr>
                  <a:buFontTx/>
                  <a:buChar char="o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45920" indent="-228600" algn="l" rtl="0" eaLnBrk="1" latinLnBrk="0" hangingPunct="1">
                  <a:spcBef>
                    <a:spcPts val="370"/>
                  </a:spcBef>
                  <a:buClr>
                    <a:schemeClr val="accent3"/>
                  </a:buClr>
                  <a:buChar char="•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20240" indent="-228600" algn="l" rtl="0" eaLnBrk="1" latinLnBrk="0" hangingPunct="1">
                  <a:spcBef>
                    <a:spcPts val="370"/>
                  </a:spcBef>
                  <a:buClr>
                    <a:schemeClr val="accent2"/>
                  </a:buClr>
                  <a:buChar char="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94560" indent="-228600" algn="l" rtl="0" eaLnBrk="1" latinLnBrk="0" hangingPunct="1">
                  <a:spcBef>
                    <a:spcPts val="370"/>
                  </a:spcBef>
                  <a:buClr>
                    <a:schemeClr val="accent1">
                      <a:tint val="60000"/>
                    </a:schemeClr>
                  </a:buClr>
                  <a:buChar char="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68880" indent="-228600" algn="l" rtl="0" eaLnBrk="1" latinLnBrk="0" hangingPunct="1">
                  <a:spcBef>
                    <a:spcPts val="370"/>
                  </a:spcBef>
                  <a:buClr>
                    <a:schemeClr val="accent2">
                      <a:tint val="60000"/>
                    </a:schemeClr>
                  </a:buClr>
                  <a:buChar char="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20040" lvl="1" indent="0">
                  <a:buNone/>
                </a:pPr>
                <a:endParaRPr lang="it-IT" dirty="0"/>
              </a:p>
            </p:txBody>
          </p:sp>
        </p:grpSp>
        <p:sp>
          <p:nvSpPr>
            <p:cNvPr id="21" name="Oval 20"/>
            <p:cNvSpPr/>
            <p:nvPr/>
          </p:nvSpPr>
          <p:spPr>
            <a:xfrm>
              <a:off x="7952253" y="522414"/>
              <a:ext cx="252000" cy="252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8780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47272" y="6381328"/>
            <a:ext cx="365760" cy="365125"/>
          </a:xfrm>
        </p:spPr>
        <p:txBody>
          <a:bodyPr/>
          <a:lstStyle/>
          <a:p>
            <a:fld id="{4CF70D48-2817-450F-B819-EDCE65F51D6B}" type="slidenum">
              <a:rPr lang="it-IT" smtClean="0"/>
              <a:t>23</a:t>
            </a:fld>
            <a:endParaRPr lang="it-IT"/>
          </a:p>
        </p:txBody>
      </p:sp>
      <p:graphicFrame>
        <p:nvGraphicFramePr>
          <p:cNvPr id="5" name="Chart 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620126046"/>
              </p:ext>
            </p:extLst>
          </p:nvPr>
        </p:nvGraphicFramePr>
        <p:xfrm>
          <a:off x="1475656" y="1813123"/>
          <a:ext cx="7441259" cy="48636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2915816" y="1619508"/>
            <a:ext cx="5976664" cy="400110"/>
            <a:chOff x="2915816" y="1619508"/>
            <a:chExt cx="5976664" cy="400110"/>
          </a:xfrm>
        </p:grpSpPr>
        <p:sp>
          <p:nvSpPr>
            <p:cNvPr id="7" name="TextBox 6"/>
            <p:cNvSpPr txBox="1"/>
            <p:nvPr/>
          </p:nvSpPr>
          <p:spPr>
            <a:xfrm>
              <a:off x="3196430" y="1619508"/>
              <a:ext cx="1428596" cy="400110"/>
            </a:xfrm>
            <a:prstGeom prst="rect">
              <a:avLst/>
            </a:prstGeom>
            <a:noFill/>
            <a:ln>
              <a:noFill/>
              <a:prstDash val="dash"/>
            </a:ln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FFCC00"/>
                  </a:solidFill>
                </a:rPr>
                <a:t>Harvested</a:t>
              </a:r>
              <a:endParaRPr lang="en-US" sz="2000" b="1" dirty="0">
                <a:solidFill>
                  <a:srgbClr val="FFCC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714882" y="1619508"/>
              <a:ext cx="1369286" cy="400110"/>
            </a:xfrm>
            <a:prstGeom prst="rect">
              <a:avLst/>
            </a:prstGeom>
            <a:noFill/>
            <a:ln cmpd="sng">
              <a:noFill/>
              <a:prstDash val="solid"/>
            </a:ln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C00000"/>
                  </a:solidFill>
                </a:rPr>
                <a:t>Hardware</a:t>
              </a:r>
              <a:endParaRPr lang="en-US" sz="2000" b="1" dirty="0">
                <a:solidFill>
                  <a:srgbClr val="C0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228184" y="1619508"/>
              <a:ext cx="2645276" cy="400110"/>
            </a:xfrm>
            <a:prstGeom prst="rect">
              <a:avLst/>
            </a:prstGeom>
            <a:noFill/>
            <a:ln cmpd="sng">
              <a:noFill/>
              <a:prstDash val="solid"/>
            </a:ln>
          </p:spPr>
          <p:txBody>
            <a:bodyPr wrap="none" rtlCol="0">
              <a:spAutoFit/>
            </a:bodyPr>
            <a:lstStyle/>
            <a:p>
              <a:r>
                <a:rPr lang="en-US" sz="2000" b="1" dirty="0" err="1" smtClean="0">
                  <a:solidFill>
                    <a:srgbClr val="00B050"/>
                  </a:solidFill>
                </a:rPr>
                <a:t>Hardware+Software</a:t>
              </a:r>
              <a:endParaRPr lang="en-US" sz="2000" b="1" dirty="0">
                <a:solidFill>
                  <a:srgbClr val="00B050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915816" y="1619508"/>
              <a:ext cx="5976664" cy="369332"/>
            </a:xfrm>
            <a:prstGeom prst="rect">
              <a:avLst/>
            </a:prstGeom>
            <a:noFill/>
            <a:ln w="12700" cmpd="sng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sp>
        <p:nvSpPr>
          <p:cNvPr id="11" name="Rounded Rectangular Callout 10"/>
          <p:cNvSpPr/>
          <p:nvPr/>
        </p:nvSpPr>
        <p:spPr>
          <a:xfrm>
            <a:off x="105936" y="1804174"/>
            <a:ext cx="3090494" cy="1038075"/>
          </a:xfrm>
          <a:prstGeom prst="wedgeRoundRectCallout">
            <a:avLst>
              <a:gd name="adj1" fmla="val 228047"/>
              <a:gd name="adj2" fmla="val 31827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Energetically sustainable even for nodes with least harvestable energy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3: Harvester – </a:t>
            </a:r>
            <a:br>
              <a:rPr lang="en-US" dirty="0" smtClean="0"/>
            </a:br>
            <a:r>
              <a:rPr lang="en-US" dirty="0" smtClean="0"/>
              <a:t>Energetic Sustainability?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6444208" y="119763"/>
            <a:ext cx="2520280" cy="1226292"/>
            <a:chOff x="6444208" y="119763"/>
            <a:chExt cx="2520280" cy="1226292"/>
          </a:xfrm>
        </p:grpSpPr>
        <p:grpSp>
          <p:nvGrpSpPr>
            <p:cNvPr id="15" name="Group 14"/>
            <p:cNvGrpSpPr/>
            <p:nvPr/>
          </p:nvGrpSpPr>
          <p:grpSpPr>
            <a:xfrm>
              <a:off x="6444208" y="119763"/>
              <a:ext cx="2520280" cy="1226292"/>
              <a:chOff x="6444208" y="119763"/>
              <a:chExt cx="2520280" cy="1226292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6467672" y="119763"/>
                <a:ext cx="2496816" cy="1226292"/>
                <a:chOff x="6467672" y="119763"/>
                <a:chExt cx="2496816" cy="1226292"/>
              </a:xfrm>
            </p:grpSpPr>
            <p:grpSp>
              <p:nvGrpSpPr>
                <p:cNvPr id="19" name="Group 18"/>
                <p:cNvGrpSpPr/>
                <p:nvPr/>
              </p:nvGrpSpPr>
              <p:grpSpPr>
                <a:xfrm>
                  <a:off x="6467672" y="167282"/>
                  <a:ext cx="2496816" cy="1178773"/>
                  <a:chOff x="1139080" y="2114840"/>
                  <a:chExt cx="7574552" cy="3528392"/>
                </a:xfrm>
              </p:grpSpPr>
              <p:sp>
                <p:nvSpPr>
                  <p:cNvPr id="21" name="Rectangle 20"/>
                  <p:cNvSpPr/>
                  <p:nvPr/>
                </p:nvSpPr>
                <p:spPr>
                  <a:xfrm>
                    <a:off x="6323656" y="3555000"/>
                    <a:ext cx="2389976" cy="2088232"/>
                  </a:xfrm>
                  <a:prstGeom prst="rect">
                    <a:avLst/>
                  </a:prstGeom>
                  <a:solidFill>
                    <a:srgbClr val="FFC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 dirty="0" smtClean="0"/>
                  </a:p>
                  <a:p>
                    <a:pPr algn="ctr"/>
                    <a:endParaRPr lang="en-US" sz="1000" dirty="0"/>
                  </a:p>
                  <a:p>
                    <a:endParaRPr lang="en-US" sz="1000" dirty="0"/>
                  </a:p>
                  <a:p>
                    <a:r>
                      <a:rPr lang="en-US" sz="1000" b="1" dirty="0" smtClean="0">
                        <a:solidFill>
                          <a:schemeClr val="tx1"/>
                        </a:solidFill>
                      </a:rPr>
                      <a:t>Harvester</a:t>
                    </a:r>
                    <a:endParaRPr lang="en-US" sz="10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2" name="Rectangle 21"/>
                  <p:cNvSpPr/>
                  <p:nvPr/>
                </p:nvSpPr>
                <p:spPr>
                  <a:xfrm>
                    <a:off x="1139080" y="3555003"/>
                    <a:ext cx="4801073" cy="2026346"/>
                  </a:xfrm>
                  <a:prstGeom prst="rect">
                    <a:avLst/>
                  </a:prstGeom>
                  <a:solidFill>
                    <a:srgbClr val="FFC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 dirty="0" smtClean="0"/>
                  </a:p>
                  <a:p>
                    <a:pPr algn="ctr"/>
                    <a:endParaRPr lang="en-US" sz="1000" dirty="0"/>
                  </a:p>
                  <a:p>
                    <a:pPr algn="ctr"/>
                    <a:endParaRPr lang="en-US" sz="1000" dirty="0" smtClean="0"/>
                  </a:p>
                  <a:p>
                    <a:r>
                      <a:rPr lang="en-US" sz="1000" b="1" dirty="0" err="1" smtClean="0">
                        <a:solidFill>
                          <a:schemeClr val="tx1"/>
                        </a:solidFill>
                      </a:rPr>
                      <a:t>VirtualSense</a:t>
                    </a:r>
                    <a:endParaRPr lang="en-US" sz="10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3" name="Rectangle 22"/>
                  <p:cNvSpPr/>
                  <p:nvPr/>
                </p:nvSpPr>
                <p:spPr>
                  <a:xfrm>
                    <a:off x="1139080" y="2114840"/>
                    <a:ext cx="7560840" cy="1224136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00" dirty="0" smtClean="0"/>
                      <a:t>Software</a:t>
                    </a:r>
                    <a:endParaRPr lang="en-US" sz="1000" dirty="0"/>
                  </a:p>
                </p:txBody>
              </p:sp>
              <p:sp>
                <p:nvSpPr>
                  <p:cNvPr id="24" name="Rectangle 23"/>
                  <p:cNvSpPr/>
                  <p:nvPr/>
                </p:nvSpPr>
                <p:spPr>
                  <a:xfrm>
                    <a:off x="1259632" y="3707400"/>
                    <a:ext cx="2448272" cy="1224136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00" dirty="0" smtClean="0"/>
                      <a:t>DPM</a:t>
                    </a:r>
                    <a:endParaRPr lang="en-US" sz="1000" dirty="0"/>
                  </a:p>
                </p:txBody>
              </p:sp>
              <p:sp>
                <p:nvSpPr>
                  <p:cNvPr id="25" name="Rectangle 24"/>
                  <p:cNvSpPr/>
                  <p:nvPr/>
                </p:nvSpPr>
                <p:spPr>
                  <a:xfrm>
                    <a:off x="3851920" y="3699016"/>
                    <a:ext cx="1872208" cy="1224136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00" dirty="0" err="1" smtClean="0"/>
                      <a:t>WURx</a:t>
                    </a:r>
                    <a:endParaRPr lang="en-US" sz="1000" dirty="0"/>
                  </a:p>
                </p:txBody>
              </p:sp>
              <p:sp>
                <p:nvSpPr>
                  <p:cNvPr id="26" name="Rectangle 25"/>
                  <p:cNvSpPr/>
                  <p:nvPr/>
                </p:nvSpPr>
                <p:spPr>
                  <a:xfrm>
                    <a:off x="6497760" y="3699016"/>
                    <a:ext cx="2130152" cy="1224136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00" dirty="0" smtClean="0"/>
                      <a:t>Photovoltaic</a:t>
                    </a:r>
                    <a:endParaRPr lang="en-US" sz="1000" dirty="0"/>
                  </a:p>
                </p:txBody>
              </p:sp>
            </p:grpSp>
            <p:sp>
              <p:nvSpPr>
                <p:cNvPr id="20" name="Content Placeholder 3"/>
                <p:cNvSpPr txBox="1">
                  <a:spLocks/>
                </p:cNvSpPr>
                <p:nvPr/>
              </p:nvSpPr>
              <p:spPr>
                <a:xfrm>
                  <a:off x="6467672" y="119763"/>
                  <a:ext cx="2496816" cy="456481"/>
                </a:xfrm>
                <a:prstGeom prst="rect">
                  <a:avLst/>
                </a:prstGeom>
                <a:solidFill>
                  <a:schemeClr val="bg1">
                    <a:alpha val="84000"/>
                  </a:schemeClr>
                </a:solidFill>
              </p:spPr>
              <p:txBody>
                <a:bodyPr vert="horz">
                  <a:normAutofit lnSpcReduction="10000"/>
                </a:bodyPr>
                <a:lstStyle>
                  <a:lvl1pPr marL="274320" indent="-274320" algn="l" rtl="0" eaLnBrk="1" latinLnBrk="0" hangingPunct="1">
                    <a:spcBef>
                      <a:spcPts val="580"/>
                    </a:spcBef>
                    <a:buClr>
                      <a:schemeClr val="accent1"/>
                    </a:buClr>
                    <a:buSzPct val="85000"/>
                    <a:buFont typeface="Wingdings 2"/>
                    <a:buChar char=""/>
                    <a:defRPr kumimoji="0" sz="2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48640" indent="-228600" algn="l" rtl="0" eaLnBrk="1" latinLnBrk="0" hangingPunct="1">
                    <a:spcBef>
                      <a:spcPts val="370"/>
                    </a:spcBef>
                    <a:buClr>
                      <a:schemeClr val="accent2"/>
                    </a:buClr>
                    <a:buSzPct val="85000"/>
                    <a:buFont typeface="Wingdings 2"/>
                    <a:buChar char=""/>
                    <a:defRPr kumimoji="0"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822960" indent="-228600" algn="l" rtl="0" eaLnBrk="1" latinLnBrk="0" hangingPunct="1">
                    <a:spcBef>
                      <a:spcPts val="370"/>
                    </a:spcBef>
                    <a:buClr>
                      <a:schemeClr val="accent1">
                        <a:tint val="60000"/>
                      </a:schemeClr>
                    </a:buClr>
                    <a:buSzPct val="85000"/>
                    <a:buFont typeface="Wingdings 2"/>
                    <a:buChar char=""/>
                    <a:defRPr kumimoji="0"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097280" indent="-228600" algn="l" rtl="0" eaLnBrk="1" latinLnBrk="0" hangingPunct="1">
                    <a:spcBef>
                      <a:spcPts val="370"/>
                    </a:spcBef>
                    <a:buClr>
                      <a:schemeClr val="accent3"/>
                    </a:buClr>
                    <a:buSzPct val="80000"/>
                    <a:buFont typeface="Wingdings 2"/>
                    <a:buChar char=""/>
                    <a:defRPr kumimoji="0"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371600" indent="-228600" algn="l" rtl="0" eaLnBrk="1" latinLnBrk="0" hangingPunct="1">
                    <a:spcBef>
                      <a:spcPts val="370"/>
                    </a:spcBef>
                    <a:buClr>
                      <a:schemeClr val="accent3"/>
                    </a:buClr>
                    <a:buFontTx/>
                    <a:buChar char="o"/>
                    <a:defRPr kumimoji="0"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645920" indent="-228600" algn="l" rtl="0" eaLnBrk="1" latinLnBrk="0" hangingPunct="1">
                    <a:spcBef>
                      <a:spcPts val="370"/>
                    </a:spcBef>
                    <a:buClr>
                      <a:schemeClr val="accent3"/>
                    </a:buClr>
                    <a:buChar char="•"/>
                    <a:defRPr kumimoji="0" sz="1800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1920240" indent="-228600" algn="l" rtl="0" eaLnBrk="1" latinLnBrk="0" hangingPunct="1">
                    <a:spcBef>
                      <a:spcPts val="370"/>
                    </a:spcBef>
                    <a:buClr>
                      <a:schemeClr val="accent2"/>
                    </a:buClr>
                    <a:buChar char="•"/>
                    <a:defRPr kumimoji="0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194560" indent="-228600" algn="l" rtl="0" eaLnBrk="1" latinLnBrk="0" hangingPunct="1">
                    <a:spcBef>
                      <a:spcPts val="370"/>
                    </a:spcBef>
                    <a:buClr>
                      <a:schemeClr val="accent1">
                        <a:tint val="60000"/>
                      </a:schemeClr>
                    </a:buClr>
                    <a:buChar char="•"/>
                    <a:defRPr kumimoji="0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468880" indent="-228600" algn="l" rtl="0" eaLnBrk="1" latinLnBrk="0" hangingPunct="1">
                    <a:spcBef>
                      <a:spcPts val="370"/>
                    </a:spcBef>
                    <a:buClr>
                      <a:schemeClr val="accent2">
                        <a:tint val="60000"/>
                      </a:schemeClr>
                    </a:buClr>
                    <a:buChar char="•"/>
                    <a:defRPr kumimoji="0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320040" lvl="1" indent="0">
                    <a:buNone/>
                  </a:pPr>
                  <a:endParaRPr lang="it-IT" dirty="0"/>
                </a:p>
              </p:txBody>
            </p:sp>
          </p:grpSp>
          <p:sp>
            <p:nvSpPr>
              <p:cNvPr id="18" name="Content Placeholder 3"/>
              <p:cNvSpPr txBox="1">
                <a:spLocks/>
              </p:cNvSpPr>
              <p:nvPr/>
            </p:nvSpPr>
            <p:spPr>
              <a:xfrm>
                <a:off x="6444208" y="620687"/>
                <a:ext cx="1606052" cy="704693"/>
              </a:xfrm>
              <a:prstGeom prst="rect">
                <a:avLst/>
              </a:prstGeom>
              <a:solidFill>
                <a:schemeClr val="bg1">
                  <a:alpha val="84000"/>
                </a:schemeClr>
              </a:solidFill>
            </p:spPr>
            <p:txBody>
              <a:bodyPr vert="horz">
                <a:normAutofit/>
              </a:bodyPr>
              <a:lstStyle>
                <a:lvl1pPr marL="274320" indent="-274320" algn="l" rtl="0" eaLnBrk="1" latinLnBrk="0" hangingPunct="1">
                  <a:spcBef>
                    <a:spcPts val="580"/>
                  </a:spcBef>
                  <a:buClr>
                    <a:schemeClr val="accent1"/>
                  </a:buClr>
                  <a:buSzPct val="85000"/>
                  <a:buFont typeface="Wingdings 2"/>
                  <a:buChar char="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8640" indent="-228600" algn="l" rtl="0" eaLnBrk="1" latinLnBrk="0" hangingPunct="1">
                  <a:spcBef>
                    <a:spcPts val="370"/>
                  </a:spcBef>
                  <a:buClr>
                    <a:schemeClr val="accent2"/>
                  </a:buClr>
                  <a:buSzPct val="85000"/>
                  <a:buFont typeface="Wingdings 2"/>
                  <a:buChar char="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22960" indent="-228600" algn="l" rtl="0" eaLnBrk="1" latinLnBrk="0" hangingPunct="1">
                  <a:spcBef>
                    <a:spcPts val="370"/>
                  </a:spcBef>
                  <a:buClr>
                    <a:schemeClr val="accent1">
                      <a:tint val="60000"/>
                    </a:schemeClr>
                  </a:buClr>
                  <a:buSzPct val="85000"/>
                  <a:buFont typeface="Wingdings 2"/>
                  <a:buChar char="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7280" indent="-228600" algn="l" rtl="0" eaLnBrk="1" latinLnBrk="0" hangingPunct="1">
                  <a:spcBef>
                    <a:spcPts val="370"/>
                  </a:spcBef>
                  <a:buClr>
                    <a:schemeClr val="accent3"/>
                  </a:buClr>
                  <a:buSzPct val="80000"/>
                  <a:buFont typeface="Wingdings 2"/>
                  <a:buChar char="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70"/>
                  </a:spcBef>
                  <a:buClr>
                    <a:schemeClr val="accent3"/>
                  </a:buClr>
                  <a:buFontTx/>
                  <a:buChar char="o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45920" indent="-228600" algn="l" rtl="0" eaLnBrk="1" latinLnBrk="0" hangingPunct="1">
                  <a:spcBef>
                    <a:spcPts val="370"/>
                  </a:spcBef>
                  <a:buClr>
                    <a:schemeClr val="accent3"/>
                  </a:buClr>
                  <a:buChar char="•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20240" indent="-228600" algn="l" rtl="0" eaLnBrk="1" latinLnBrk="0" hangingPunct="1">
                  <a:spcBef>
                    <a:spcPts val="370"/>
                  </a:spcBef>
                  <a:buClr>
                    <a:schemeClr val="accent2"/>
                  </a:buClr>
                  <a:buChar char="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94560" indent="-228600" algn="l" rtl="0" eaLnBrk="1" latinLnBrk="0" hangingPunct="1">
                  <a:spcBef>
                    <a:spcPts val="370"/>
                  </a:spcBef>
                  <a:buClr>
                    <a:schemeClr val="accent1">
                      <a:tint val="60000"/>
                    </a:schemeClr>
                  </a:buClr>
                  <a:buChar char="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68880" indent="-228600" algn="l" rtl="0" eaLnBrk="1" latinLnBrk="0" hangingPunct="1">
                  <a:spcBef>
                    <a:spcPts val="370"/>
                  </a:spcBef>
                  <a:buClr>
                    <a:schemeClr val="accent2">
                      <a:tint val="60000"/>
                    </a:schemeClr>
                  </a:buClr>
                  <a:buChar char="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20040" lvl="1" indent="0">
                  <a:buNone/>
                </a:pPr>
                <a:endParaRPr lang="it-IT" dirty="0"/>
              </a:p>
            </p:txBody>
          </p:sp>
        </p:grpSp>
        <p:sp>
          <p:nvSpPr>
            <p:cNvPr id="16" name="Oval 15"/>
            <p:cNvSpPr/>
            <p:nvPr/>
          </p:nvSpPr>
          <p:spPr>
            <a:xfrm>
              <a:off x="7952253" y="522414"/>
              <a:ext cx="252000" cy="252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773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98728" y="6407944"/>
            <a:ext cx="365760" cy="365125"/>
          </a:xfrm>
        </p:spPr>
        <p:txBody>
          <a:bodyPr/>
          <a:lstStyle/>
          <a:p>
            <a:fld id="{4CF70D48-2817-450F-B819-EDCE65F51D6B}" type="slidenum">
              <a:rPr lang="it-IT" smtClean="0"/>
              <a:t>24</a:t>
            </a:fld>
            <a:endParaRPr lang="it-IT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395536" y="2405749"/>
            <a:ext cx="5737176" cy="2816696"/>
            <a:chOff x="779040" y="2060848"/>
            <a:chExt cx="7574552" cy="3528392"/>
          </a:xfrm>
        </p:grpSpPr>
        <p:sp>
          <p:nvSpPr>
            <p:cNvPr id="10" name="Rectangle 9"/>
            <p:cNvSpPr/>
            <p:nvPr/>
          </p:nvSpPr>
          <p:spPr>
            <a:xfrm>
              <a:off x="5963616" y="3501008"/>
              <a:ext cx="2389976" cy="208823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  <a:p>
              <a:pPr algn="ctr"/>
              <a:endParaRPr lang="en-US" dirty="0"/>
            </a:p>
            <a:p>
              <a:pPr algn="ctr"/>
              <a:endParaRPr lang="en-US" dirty="0" smtClean="0"/>
            </a:p>
            <a:p>
              <a:endParaRPr lang="en-US" dirty="0"/>
            </a:p>
            <a:p>
              <a:endParaRPr lang="en-US" dirty="0" smtClean="0">
                <a:solidFill>
                  <a:schemeClr val="tx1"/>
                </a:solidFill>
              </a:endParaRPr>
            </a:p>
            <a:p>
              <a:r>
                <a:rPr lang="en-US" b="1" dirty="0" smtClean="0">
                  <a:solidFill>
                    <a:schemeClr val="tx1"/>
                  </a:solidFill>
                </a:rPr>
                <a:t>Harvester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779040" y="3501008"/>
              <a:ext cx="4801072" cy="208823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  <a:p>
              <a:pPr algn="ctr"/>
              <a:endParaRPr lang="en-US" dirty="0"/>
            </a:p>
            <a:p>
              <a:pPr algn="ctr"/>
              <a:endParaRPr lang="en-US" dirty="0" smtClean="0"/>
            </a:p>
            <a:p>
              <a:endParaRPr lang="en-US" dirty="0"/>
            </a:p>
            <a:p>
              <a:endParaRPr lang="en-US" dirty="0" smtClean="0">
                <a:solidFill>
                  <a:schemeClr val="tx1"/>
                </a:solidFill>
              </a:endParaRPr>
            </a:p>
            <a:p>
              <a:r>
                <a:rPr lang="en-US" b="1" dirty="0" err="1" smtClean="0">
                  <a:solidFill>
                    <a:schemeClr val="tx1"/>
                  </a:solidFill>
                </a:rPr>
                <a:t>VirtualSense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779040" y="2060848"/>
              <a:ext cx="7560840" cy="122413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Prediction Based Data Collection</a:t>
              </a:r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899592" y="3653408"/>
              <a:ext cx="2448272" cy="122413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Dynamic Power Management</a:t>
              </a:r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491880" y="3645024"/>
              <a:ext cx="1872208" cy="122413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Wakeup </a:t>
              </a:r>
            </a:p>
            <a:p>
              <a:pPr algn="ctr"/>
              <a:r>
                <a:rPr lang="en-US" dirty="0" smtClean="0"/>
                <a:t>Receiver</a:t>
              </a:r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137720" y="3645024"/>
              <a:ext cx="2130152" cy="122413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Photovoltaic</a:t>
              </a:r>
              <a:endParaRPr lang="en-US" dirty="0"/>
            </a:p>
          </p:txBody>
        </p:sp>
      </p:grpSp>
      <p:sp>
        <p:nvSpPr>
          <p:cNvPr id="14" name="Equal 13"/>
          <p:cNvSpPr/>
          <p:nvPr/>
        </p:nvSpPr>
        <p:spPr>
          <a:xfrm rot="10800000">
            <a:off x="6410295" y="3721116"/>
            <a:ext cx="432048" cy="364224"/>
          </a:xfrm>
          <a:prstGeom prst="mathEqual">
            <a:avLst>
              <a:gd name="adj1" fmla="val 23520"/>
              <a:gd name="adj2" fmla="val 293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6" name="Picture 15" descr="http://fc09.deviantart.net/fs70/f/2012/201/3/b/infinity___forever___png__by_ladylautner-d580lo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118594"/>
            <a:ext cx="1323956" cy="1102494"/>
          </a:xfrm>
          <a:prstGeom prst="rect">
            <a:avLst/>
          </a:prstGeom>
          <a:noFill/>
          <a:effectLst>
            <a:outerShdw blurRad="50800" dist="38100" dir="5400000" sx="101000" sy="101000" algn="t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7390527" y="3895542"/>
            <a:ext cx="128592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/>
              <a:t>Lifetime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239943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194767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This is only the </a:t>
            </a:r>
            <a:r>
              <a:rPr lang="en-US" b="1" dirty="0" smtClean="0">
                <a:solidFill>
                  <a:srgbClr val="C00000"/>
                </a:solidFill>
              </a:rPr>
              <a:t>beginning</a:t>
            </a:r>
            <a:r>
              <a:rPr lang="en-US" dirty="0" smtClean="0"/>
              <a:t>…</a:t>
            </a:r>
          </a:p>
          <a:p>
            <a:pPr lvl="1"/>
            <a:r>
              <a:rPr lang="en-US" dirty="0" smtClean="0"/>
              <a:t>Short range of wakeup receiver: dense deployment</a:t>
            </a:r>
          </a:p>
          <a:p>
            <a:pPr lvl="1"/>
            <a:r>
              <a:rPr lang="en-US" dirty="0" smtClean="0"/>
              <a:t>Directional wakeup receiver:</a:t>
            </a:r>
            <a:r>
              <a:rPr lang="en-US" dirty="0" smtClean="0">
                <a:sym typeface="Wingdings" panose="05000000000000000000" pitchFamily="2" charset="2"/>
              </a:rPr>
              <a:t> fixed tree/ robustness?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Analytical model is promising, real node evaluation is needed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70D48-2817-450F-B819-EDCE65F51D6B}" type="slidenum">
              <a:rPr lang="it-IT" smtClean="0"/>
              <a:t>25</a:t>
            </a:fld>
            <a:endParaRPr lang="it-IT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446856" y="3068960"/>
            <a:ext cx="8229600" cy="226298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 smtClean="0">
                <a:sym typeface="Wingdings" panose="05000000000000000000" pitchFamily="2" charset="2"/>
              </a:rPr>
              <a:t>Even though it is a case study, </a:t>
            </a:r>
            <a:r>
              <a:rPr lang="en-US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results are potentially  wide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DBP is generally applicable to WSNs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Tunnel = data collection, common in most WSNs </a:t>
            </a:r>
          </a:p>
          <a:p>
            <a:pPr lvl="1"/>
            <a:r>
              <a:rPr lang="en-US" dirty="0" err="1" smtClean="0">
                <a:sym typeface="Wingdings" panose="05000000000000000000" pitchFamily="2" charset="2"/>
              </a:rPr>
              <a:t>VirtualSense</a:t>
            </a:r>
            <a:r>
              <a:rPr lang="en-US" dirty="0" smtClean="0">
                <a:sym typeface="Wingdings" panose="05000000000000000000" pitchFamily="2" charset="2"/>
              </a:rPr>
              <a:t> hardware is modular: expandable 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467544" y="5229200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 smtClean="0">
                <a:sym typeface="Wingdings" panose="05000000000000000000" pitchFamily="2" charset="2"/>
              </a:rPr>
              <a:t>Not to forget, we got </a:t>
            </a:r>
            <a:r>
              <a:rPr lang="en-US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excellent </a:t>
            </a:r>
            <a:r>
              <a:rPr lang="en-US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results!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380 x improvement  </a:t>
            </a:r>
            <a:r>
              <a:rPr lang="en-US" dirty="0" smtClean="0"/>
              <a:t>∞ </a:t>
            </a:r>
            <a:r>
              <a:rPr lang="en-US" dirty="0" smtClean="0">
                <a:sym typeface="Wingdings" panose="05000000000000000000" pitchFamily="2" charset="2"/>
              </a:rPr>
              <a:t>lifetime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032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5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</a:t>
            </a:r>
            <a:r>
              <a:rPr lang="en-US" dirty="0" smtClean="0"/>
              <a:t>you</a:t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raza@fbk.eu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70D48-2817-450F-B819-EDCE65F51D6B}" type="slidenum">
              <a:rPr lang="it-IT" smtClean="0"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336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70D48-2817-450F-B819-EDCE65F51D6B}" type="slidenum">
              <a:rPr lang="it-IT" smtClean="0"/>
              <a:t>27</a:t>
            </a:fld>
            <a:endParaRPr lang="it-IT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reduction with DBP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52713"/>
            <a:ext cx="8389236" cy="2504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112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70D48-2817-450F-B819-EDCE65F51D6B}" type="slidenum">
              <a:rPr lang="it-IT" smtClean="0"/>
              <a:t>3</a:t>
            </a:fld>
            <a:endParaRPr lang="it-IT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DSCN002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 bwMode="auto">
          <a:xfrm>
            <a:off x="4716016" y="5412628"/>
            <a:ext cx="4322947" cy="122413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2-lane carriageway</a:t>
            </a:r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Tunnel </a:t>
            </a:r>
            <a:r>
              <a:rPr lang="en-US" sz="2000" dirty="0">
                <a:solidFill>
                  <a:schemeClr val="bg1"/>
                </a:solidFill>
              </a:rPr>
              <a:t>length of </a:t>
            </a:r>
            <a:r>
              <a:rPr lang="en-US" sz="2000" dirty="0" smtClean="0">
                <a:solidFill>
                  <a:schemeClr val="bg1"/>
                </a:solidFill>
              </a:rPr>
              <a:t>260 m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40 battery powered WSN nodes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234171" y="264259"/>
            <a:ext cx="2761416" cy="131636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Full, operational system described in IPSN’11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67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47272" y="4984719"/>
            <a:ext cx="365760" cy="365125"/>
          </a:xfrm>
        </p:spPr>
        <p:txBody>
          <a:bodyPr/>
          <a:lstStyle/>
          <a:p>
            <a:fld id="{4CF70D48-2817-450F-B819-EDCE65F51D6B}" type="slidenum">
              <a:rPr lang="it-IT" smtClean="0"/>
              <a:t>4</a:t>
            </a:fld>
            <a:endParaRPr lang="it-IT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Goal: </a:t>
            </a:r>
            <a:r>
              <a:rPr lang="en-US" sz="3400" i="1" dirty="0" smtClean="0"/>
              <a:t>Using Renewable Energy for Achieving a Long Term Operation</a:t>
            </a:r>
            <a:endParaRPr lang="en-US" sz="3400" i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177" y="5085185"/>
            <a:ext cx="1138157" cy="1637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275412" y="5418280"/>
            <a:ext cx="1907708" cy="738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DSCN078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554" y="4509120"/>
            <a:ext cx="2648390" cy="1987028"/>
          </a:xfrm>
          <a:prstGeom prst="rect">
            <a:avLst/>
          </a:prstGeom>
        </p:spPr>
      </p:pic>
      <p:sp>
        <p:nvSpPr>
          <p:cNvPr id="9" name="AutoShape 4" descr="data:image/jpeg;base64,/9j/4AAQSkZJRgABAQAAAQABAAD/2wCEAAkGBxAPERANDQ8ODQ8OEBANDA0ODQ8NDQ0MFBEWFhQRFBQYHCggGBolHBQUITEhJSkrLi4uFx80ODM4NygtLjcBCgoKDg0OGg8PGC4cHxwrLCwsLCwuLDcrNywsNywsLCwsLSwtLSwsLCwtLDIsLCssKywrLCwrLyw0Kyw0LCssLP/AABEIAOEA4QMBIgACEQEDEQH/xAAbAAEAAwEBAQEAAAAAAAAAAAAABAUGAwIHAf/EAEIQAAIBAgMDCAUKBQMFAAAAAAABAgMEBREhBhIxIjJBUXGBobETM2FykSNCQ1KCorLB0eEHFGKSk1NjgxVzdLPS/8QAGgEBAAMBAQEAAAAAAAAAAAAAAAIDBAEFBv/EACkRAQACAQMCBAYDAAAAAAAAAAABAgMEETEhMhIiM0EFExRhceFRkaH/2gAMAwEAAhEDEQA/APuIAAAAAAAAOdetGCcptRS6WUF9j83mqEFFfXms5dy4LvzA0ZBu8YtqPrbijBr5rqR3v7eJir6Vetn6WrUmvq7zUP7VoVdTDPYBsrnbnD4fSzn7lGo/FpI4x29tJLOnCvP2bsIvxkYevhLfQeMHwaDuIRrb0YtS3cm45z6E2ujiBqrv+J1vS51tcdudLLzPVL+JdvKO+qFbLq3qf6lHtFhllST5FSrU4JQeS73k9DO3WFSp0adWFvTlSccpPNwqU5LTJ7z1XtQH0eh/EGhL6Cuux03+ZOpbZ2r4qtDtpp+TZ8aV56Bxk+EnkoZ7zWnH2FvZ4zRnks91voemoH1qjtLZy4V4x99Sp+LWRZW9zTqLOnUhUXXCcZrwPkM5xOPpMnnFuLXBp5Nd6A+0g+U2O1V3RyyqurFfMrfKL487xNfge2dG4apVl/L1Xko5vOlOXUpdD9jA04AAAAAAAAAAAAAAAAAAAADNYldelrTp56UWoZe1xTb8fA8fy2Znr6/3MRu45/SQ/wDVA0FpeKSA/f5VHl2iJnpO45VLiK6QIzsl1Earb0oShUnJRVNuT0zz0yOOKY0qaeTMFjOO1KraUml2geNr7iNW5lKk045rVPIt40vTYf6Ck9+qm3uJreyMfBZvNmk2cuFCfH2AZHEbOdPdjVzhKPRlnkdLOvThk0s5fWk82fRcdwiFzHeSWeR8+xPAqlJvLgBPhimfSe1f59JlpylDidbetOTyim+xAaZXZJtW5vJakDDMKqzyc+RHrfE1Njbwgsod8nxYH0XZG+da2jvvenSk6M5PVtxSab9uTRdGV/h2vkK//lzy7PRUjVAAAAAAAAAAAAAAAAAAABg9qtnpVLipd26znlBVqfB1EopKUfblksunJHHCZPg801o09Gn1NGtq+sq/Z8jjKhCbzlFN/W4S+IEOrWyWpTXlzDryNDc4c5LKEu6X6oy2L4Hc6uNJzXXCSl4cQM7jc4y4VDMVLXN6VEfm0ttXpt79KvT9sqVSK8UZmFw8+d4gaylZf7kUWmGWOUk/SxMfQrv6z+Je4JPOa1A+m2VBbms1wKvFrWi896XwLKwjyF2FJjmeqS+CzYGavqFrFt7u8/aRYYjShpCMV3EPEbO4nJqFKo+2Livi9DphmydzUac3TpLp3pb8vhHTxAtLfEHNmmwS1nVeUV2yfNXaz1gOyVCnk6spV5LofIh8Fr4mwtacY7sYpRiuEYpJLuAsNmrWNKi4R6JybfTKTSzZbEDB+ZL335IniHZ5AAHAAAAAAAAAAAAAAAAFTXfylT7PkeabP249ZU+z5I502BKTPTZ4iz9bAp8WkUjpQlzoQl70Yy8y3xdlTTeoHajhlu+NvbvtoU3+ROo4XbR1jb267KNNfkcrdk6DOJbO0acUslGK7IpEa80i8tOwk5kS9loxu7sxeIvlvtO9k+BGxB8tnayZzd3wtJYvQsqL1RVWMtCxoy1XaNzwrrBuZL335InkDBuZL335InnYQtyAA64AAAAAAAAAAAAAAB+NgVFz6yr9nyRzpH7XlnUq/Z8jxSDsxslRPUjjOtGPOko9r1+Bxq4jBcN6XYsl4nJmISrS1uIV2MMqIPUY5jDXNh8ZfsZmpj1VPRU13N/mVWz0hqx6DNf2/wBbW3ZOhI+fw2iuehw/xokUdo7pvjD/ABor+po0R8Mzfb+/03rkQr2ejM7/ANfuMvmPth+5FudoquTUoQfZvR/UTnqR8Py/ZHxCXLZ2s5FDc4pvSzcWux5ki0xKPXl26HIz1n3dnRZI5htbKZY0J6rtM1YXyeWpc2dfNrtJxfdVbDMNZg3Ml778kTyrwOrnCX/cl5ItEXxLBeNpAAdRAAAAAAAAAAAAAA415ZI7EW7ehyeE6RvKhqXMYzrzm8ordzfcUcsbnVlu0/k4fffa+juPeNS9auuUX8F+5U2C1Ml8k8Q9fDpabTe0byvKKz1er6XxZKcdCPQJqWh2Ebz1ZbG6fEzU6epscXhnmZm5pmfJHV6GC3Rwp5Ham9dCJI6UXqVbtm3Ra9BCuUSk9CLcEpV15VFemszzGmeq3E9UyrZdFnS3bjrFtdhfYRirUoxn1rJ9DKWET9nom+GWufVkTraa8I5MdckbS+s7PVc4y99+SNBFmV2XlnDPref3UammenineHyuqrtZ7ABaygAAAAAAAAAAAAARLzgyWRLzgzluE8fcwmOvL0j/AKl5FZhtWMnx3X7ea+/oLHH36ztXkigsnyjzL22u+pwY4tha+lFrLNadfFfElp6FHa3DjwbXYyxV68tVF92XkX1tDz8mKYlCxMo61NMssSvodMZL3ZL80VbvKT6Zr7MX+ZVe0bteKlojhHlbH7StdSSril/qP/H+50p1qX13/Z+5DaF+9ojh++g0ItxR0LKVaGXF/wBq/Ug3VzHJ5LPwJTEK6zKir0tT3SpEe7v9dEl4kGtiLfzn2LReBU01pMrmpWhTXKks+pav4FNiGIuacY8mPV0vtINSs2cZS0ZyV1a+GX3jZXmLtX4YmrpmT2U5i7vwxNZTPTw8Pk9Z3vYALmIAAAAAAAAAAAAACJecGSyJecGctwnj7mCx/wCk95eSM/Z8TQY/9J7y8kZ604nlZe99bpPRXVEky4EWiSpcCyrNkjqzmLt5lDUm8y/xfiUFVGe/Ldhjo/FVl1nahWefEjnSjxIwvmI2WjqvLiRa83k9Tq3ocK3NZcyKC4lqR2zpcPU4yZW00Gzy+awHzJHYLcvvWynMXd+GJrKZk9lPVru/DE1lM9PDw+S1ne9gAuYgAAAAAAAAAAAAAIl5wZLIl5wZy3CePuYHH/pPeXkZ+04mg2g+k95eRnbR6nlZe99bpPRXVElSehDoslSehZVnycqDFnqzP1WXuLy1M9WkZ78tmHgbOlF6kffOlGWqOQvtPRZt6HKrzWe3wR+VFyGXRDFMszccWcJM7XHFnCRW2Vfj4HterkeHwOi9VI7DluYfeNlPVru/DE1lMyeynq13fhiaymelh4fJ6zvewAXMQAAAAAAAAAAAAAES84MlkS94MjbhPH3MBtD9J7y8jN2stTRbRP1nvLyMvbS1PLy9763SeivKMiXOWhXUZkqc9CyrPk5UWMT1ZnK09S7xmepnK09Sq0dWnHbo6ekJNu9UV0ZaljbcUciE7W6LSXQfs1yGJLgdJrksu2Zt2TuVymR5ku5XKZGrIpltrLx0HT6KR4y5J1a+SfaIcnmPy+7bKerXd+GJrKZk9lPVru/DE1lM9LDw+V1ne9gAuYgAAAAAAAAAAAAAId7wZMIV7wZG3CzH3Pn20r0qe8vIydtPlGo2olpU978jG29TU8zJ3Pq9L6S+ozJc5aFXQqomSqaFlVGSOqixmXEzlaWpe4vLVmfqldl+OHqlxLm0jrEp7Zal/Zw1QqnkjaE6UeB1lHks/Zx4Hua5LLWXdlLmHLZDullkWdxHlsr79cCmYbKT1cGuR3nWqvkjxLmLtPdf1aRFL3j8vueynMXd+GJrafAxOylytxd34UbKhUTR6WHh8trO93B+Jn6XMQAAAAAAAAAAAAAFfiMskywZW4nF7rI24Txz5nzbaerpV9jXkYmhUbkbHG6Tk68el5NL3c8zF0oOMmn1nm5I8z6nSXj5a6tXqWTehU2ktUWbehOqOSeqixXpKKoXmKviUNRldmjE7WnORo7NcDN2j1NDZ1OB2ruZazR+1OaeJTPNWpoWsSjrrlMq8S6CxuKnKZV3888imzTSernJ8hdorT0SOUnokM8yEr4fR9n8W3Yw14rPxy/I3uFYnvJanxfDKrzhBfNjr7G5yfk0fQtnZy0PTxcPldZPnfR6FTNHcrrBvJFgi1jfoAAAAAAAAAAAAAcqsMzqfjDsMbtDs65t1aPO4yhnu739UX0S8/Exd3g29Jxycai4xcd2ffDp7Y5o+xThmV1/hlOqsqkIzX9STyfWii+KJbsGqmj5DDDqkJZbufZr4cSTUg0tVkbq72e/06k0vq1Eq8PvcpdzRU3WE1o8YU6i/onOn92SkvEp8Ew3xqIu+eYouJQVT6HiGE5571CrH2qMJL7svyKK4wGH+5H/AIqv/wAsotEt2K8fyzVGWTLW0uNUdngaXCT71JecTpQwvJ84jG6201mOU1VtDjXr6EpWscudJ9kZS8kc52G9zYVZf8c15pFnVn8se7O3FXVkSqnI08dm683yaTXvZL9Sxtdi6z5zUexOT8TkY7SjOox0YunZyfsXtJ1nhzk8qcd99fzF39PcfQbLYiOjmpTf9XD4GlstnIw4RS7i/Hp/eWPP8SmY8NWGwTZyUdZaybzk2uLN3hGF7uWhb22GRj0FjSoJGuI2eNe02neXm2pZIko/Ej9OogAAAAAAAAAAAAAAAPLR5cToA6jTgcKlBMn5H44HNkovMKarYp9BEqYRF/NRonSQ9CiE0hbGotDLPA4/VCwOH1TU+hQ9EjnyoT+qszUMEh9VEmnhMF81F76Mbh35cIzqLSraWHxXzUSoWsepEndP3IlFVU5JlyjRS6Dooo9Akhu/Ej9ADgAAAAAAAAAAAAAAAAAAAAAAAAAAAAAAAAAAAAAAAAAAAAAAAAAAP//Z"/>
          <p:cNvSpPr>
            <a:spLocks noChangeAspect="1" noChangeArrowheads="1"/>
          </p:cNvSpPr>
          <p:nvPr/>
        </p:nvSpPr>
        <p:spPr bwMode="auto">
          <a:xfrm>
            <a:off x="155575" y="-1881188"/>
            <a:ext cx="3924300" cy="392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2" name="Picture 6" descr="http://files.softicons.com/download/object-icons/original-battery-icon-by-mythique-design/png/512x512/Red_Battery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428" y="5086867"/>
            <a:ext cx="1111002" cy="1366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ight Arrow 13"/>
          <p:cNvSpPr/>
          <p:nvPr/>
        </p:nvSpPr>
        <p:spPr>
          <a:xfrm>
            <a:off x="3851920" y="5589240"/>
            <a:ext cx="737283" cy="525676"/>
          </a:xfrm>
          <a:prstGeom prst="rightArrow">
            <a:avLst/>
          </a:prstGeom>
          <a:gradFill flip="none" rotWithShape="1">
            <a:gsLst>
              <a:gs pos="0">
                <a:srgbClr val="C00000"/>
              </a:gs>
              <a:gs pos="100000">
                <a:srgbClr val="00B05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3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3027791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Currently, nodes are powered with disposable batteries </a:t>
            </a:r>
          </a:p>
          <a:p>
            <a:r>
              <a:rPr lang="en-GB" dirty="0" smtClean="0"/>
              <a:t>Problem:</a:t>
            </a:r>
          </a:p>
          <a:p>
            <a:pPr lvl="1"/>
            <a:r>
              <a:rPr lang="en-GB" dirty="0" smtClean="0"/>
              <a:t>Short </a:t>
            </a:r>
            <a:r>
              <a:rPr lang="en-GB" dirty="0"/>
              <a:t>lifetime </a:t>
            </a:r>
            <a:endParaRPr lang="en-GB" dirty="0" smtClean="0"/>
          </a:p>
          <a:p>
            <a:pPr lvl="1"/>
            <a:r>
              <a:rPr lang="en-GB" dirty="0" smtClean="0"/>
              <a:t>Replacement is expensive, labour intensive and a safety hazard</a:t>
            </a:r>
          </a:p>
          <a:p>
            <a:r>
              <a:rPr lang="en-GB" b="1" i="1" dirty="0" smtClean="0">
                <a:solidFill>
                  <a:srgbClr val="FFC000"/>
                </a:solidFill>
              </a:rPr>
              <a:t>Goal:</a:t>
            </a:r>
            <a:r>
              <a:rPr lang="en-GB" dirty="0" smtClean="0"/>
              <a:t> long term operation with rechargeable batteries and energy harvesters</a:t>
            </a:r>
          </a:p>
        </p:txBody>
      </p:sp>
      <p:pic>
        <p:nvPicPr>
          <p:cNvPr id="11" name="Picture 15" descr="http://fc09.deviantart.net/fs70/f/2012/201/3/b/infinity___forever___png__by_ladylautner-d580lo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760" y="5062810"/>
            <a:ext cx="1323956" cy="1102494"/>
          </a:xfrm>
          <a:prstGeom prst="rect">
            <a:avLst/>
          </a:prstGeom>
          <a:noFill/>
          <a:effectLst>
            <a:outerShdw blurRad="50800" dist="38100" dir="5400000" sx="101000" sy="101000" algn="t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020272" y="5861853"/>
            <a:ext cx="148630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/>
              <a:t>Lifetime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142175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47272" y="4984719"/>
            <a:ext cx="365760" cy="365125"/>
          </a:xfrm>
        </p:spPr>
        <p:txBody>
          <a:bodyPr/>
          <a:lstStyle/>
          <a:p>
            <a:fld id="{4CF70D48-2817-450F-B819-EDCE65F51D6B}" type="slidenum">
              <a:rPr lang="it-IT" smtClean="0"/>
              <a:t>5</a:t>
            </a:fld>
            <a:endParaRPr lang="it-IT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Goal: </a:t>
            </a:r>
            <a:r>
              <a:rPr lang="en-US" sz="3400" i="1" dirty="0" smtClean="0"/>
              <a:t>Using Renewable Energy </a:t>
            </a:r>
            <a:r>
              <a:rPr lang="en-US" sz="3400" i="1" dirty="0"/>
              <a:t>for Achieving a </a:t>
            </a:r>
            <a:r>
              <a:rPr lang="en-US" sz="3400" i="1" dirty="0" smtClean="0"/>
              <a:t>Long Term Operation</a:t>
            </a:r>
            <a:endParaRPr lang="en-US" sz="3400" i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177" y="5085185"/>
            <a:ext cx="1138157" cy="1637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275412" y="5418280"/>
            <a:ext cx="1907708" cy="738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DSCN078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554" y="4509120"/>
            <a:ext cx="2648390" cy="1987028"/>
          </a:xfrm>
          <a:prstGeom prst="rect">
            <a:avLst/>
          </a:prstGeom>
        </p:spPr>
      </p:pic>
      <p:sp>
        <p:nvSpPr>
          <p:cNvPr id="9" name="AutoShape 4" descr="data:image/jpeg;base64,/9j/4AAQSkZJRgABAQAAAQABAAD/2wCEAAkGBxAPERANDQ8ODQ8OEBANDA0ODQ8NDQ0MFBEWFhQRFBQYHCggGBolHBQUITEhJSkrLi4uFx80ODM4NygtLjcBCgoKDg0OGg8PGC4cHxwrLCwsLCwuLDcrNywsNywsLCwsLSwtLSwsLCwtLDIsLCssKywrLCwrLyw0Kyw0LCssLP/AABEIAOEA4QMBIgACEQEDEQH/xAAbAAEAAwEBAQEAAAAAAAAAAAAABAUGAwIHAf/EAEIQAAIBAgMDCAUKBQMFAAAAAAABAgMEBREhBhIxIjJBUXGBobETM2FykSNCQ1KCorLB0eEHFGKSk1NjgxVzdLPS/8QAGgEBAAMBAQEAAAAAAAAAAAAAAAIDBAEFBv/EACkRAQACAQMCBAYDAAAAAAAAAAABAgMEETEhMhIiM0EFExRhceFRkaH/2gAMAwEAAhEDEQA/APuIAAAAAAAAOdetGCcptRS6WUF9j83mqEFFfXms5dy4LvzA0ZBu8YtqPrbijBr5rqR3v7eJir6Vetn6WrUmvq7zUP7VoVdTDPYBsrnbnD4fSzn7lGo/FpI4x29tJLOnCvP2bsIvxkYevhLfQeMHwaDuIRrb0YtS3cm45z6E2ujiBqrv+J1vS51tcdudLLzPVL+JdvKO+qFbLq3qf6lHtFhllST5FSrU4JQeS73k9DO3WFSp0adWFvTlSccpPNwqU5LTJ7z1XtQH0eh/EGhL6Cuux03+ZOpbZ2r4qtDtpp+TZ8aV56Bxk+EnkoZ7zWnH2FvZ4zRnks91voemoH1qjtLZy4V4x99Sp+LWRZW9zTqLOnUhUXXCcZrwPkM5xOPpMnnFuLXBp5Nd6A+0g+U2O1V3RyyqurFfMrfKL487xNfge2dG4apVl/L1Xko5vOlOXUpdD9jA04AAAAAAAAAAAAAAAAAAAADNYldelrTp56UWoZe1xTb8fA8fy2Znr6/3MRu45/SQ/wDVA0FpeKSA/f5VHl2iJnpO45VLiK6QIzsl1Earb0oShUnJRVNuT0zz0yOOKY0qaeTMFjOO1KraUml2geNr7iNW5lKk045rVPIt40vTYf6Ck9+qm3uJreyMfBZvNmk2cuFCfH2AZHEbOdPdjVzhKPRlnkdLOvThk0s5fWk82fRcdwiFzHeSWeR8+xPAqlJvLgBPhimfSe1f59JlpylDidbetOTyim+xAaZXZJtW5vJakDDMKqzyc+RHrfE1Njbwgsod8nxYH0XZG+da2jvvenSk6M5PVtxSab9uTRdGV/h2vkK//lzy7PRUjVAAAAAAAAAAAAAAAAAAABg9qtnpVLipd26znlBVqfB1EopKUfblksunJHHCZPg801o09Gn1NGtq+sq/Z8jjKhCbzlFN/W4S+IEOrWyWpTXlzDryNDc4c5LKEu6X6oy2L4Hc6uNJzXXCSl4cQM7jc4y4VDMVLXN6VEfm0ttXpt79KvT9sqVSK8UZmFw8+d4gaylZf7kUWmGWOUk/SxMfQrv6z+Je4JPOa1A+m2VBbms1wKvFrWi896XwLKwjyF2FJjmeqS+CzYGavqFrFt7u8/aRYYjShpCMV3EPEbO4nJqFKo+2Livi9DphmydzUac3TpLp3pb8vhHTxAtLfEHNmmwS1nVeUV2yfNXaz1gOyVCnk6spV5LofIh8Fr4mwtacY7sYpRiuEYpJLuAsNmrWNKi4R6JybfTKTSzZbEDB+ZL335IniHZ5AAHAAAAAAAAAAAAAAAAFTXfylT7PkeabP249ZU+z5I502BKTPTZ4iz9bAp8WkUjpQlzoQl70Yy8y3xdlTTeoHajhlu+NvbvtoU3+ROo4XbR1jb267KNNfkcrdk6DOJbO0acUslGK7IpEa80i8tOwk5kS9loxu7sxeIvlvtO9k+BGxB8tnayZzd3wtJYvQsqL1RVWMtCxoy1XaNzwrrBuZL335InkDBuZL335InnYQtyAA64AAAAAAAAAAAAAAB+NgVFz6yr9nyRzpH7XlnUq/Z8jxSDsxslRPUjjOtGPOko9r1+Bxq4jBcN6XYsl4nJmISrS1uIV2MMqIPUY5jDXNh8ZfsZmpj1VPRU13N/mVWz0hqx6DNf2/wBbW3ZOhI+fw2iuehw/xokUdo7pvjD/ABor+po0R8Mzfb+/03rkQr2ejM7/ANfuMvmPth+5FudoquTUoQfZvR/UTnqR8Py/ZHxCXLZ2s5FDc4pvSzcWux5ki0xKPXl26HIz1n3dnRZI5htbKZY0J6rtM1YXyeWpc2dfNrtJxfdVbDMNZg3Ml778kTyrwOrnCX/cl5ItEXxLBeNpAAdRAAAAAAAAAAAAAA415ZI7EW7ehyeE6RvKhqXMYzrzm8ordzfcUcsbnVlu0/k4fffa+juPeNS9auuUX8F+5U2C1Ml8k8Q9fDpabTe0byvKKz1er6XxZKcdCPQJqWh2Ebz1ZbG6fEzU6epscXhnmZm5pmfJHV6GC3Rwp5Ham9dCJI6UXqVbtm3Ra9BCuUSk9CLcEpV15VFemszzGmeq3E9UyrZdFnS3bjrFtdhfYRirUoxn1rJ9DKWET9nom+GWufVkTraa8I5MdckbS+s7PVc4y99+SNBFmV2XlnDPref3UammenineHyuqrtZ7ABaygAAAAAAAAAAAAARLzgyWRLzgzluE8fcwmOvL0j/AKl5FZhtWMnx3X7ea+/oLHH36ztXkigsnyjzL22u+pwY4tha+lFrLNadfFfElp6FHa3DjwbXYyxV68tVF92XkX1tDz8mKYlCxMo61NMssSvodMZL3ZL80VbvKT6Zr7MX+ZVe0bteKlojhHlbH7StdSSril/qP/H+50p1qX13/Z+5DaF+9ojh++g0ItxR0LKVaGXF/wBq/Ug3VzHJ5LPwJTEK6zKir0tT3SpEe7v9dEl4kGtiLfzn2LReBU01pMrmpWhTXKks+pav4FNiGIuacY8mPV0vtINSs2cZS0ZyV1a+GX3jZXmLtX4YmrpmT2U5i7vwxNZTPTw8Pk9Z3vYALmIAAAAAAAAAAAAACJecGSyJecGctwnj7mCx/wCk95eSM/Z8TQY/9J7y8kZ604nlZe99bpPRXVEky4EWiSpcCyrNkjqzmLt5lDUm8y/xfiUFVGe/Ldhjo/FVl1nahWefEjnSjxIwvmI2WjqvLiRa83k9Tq3ocK3NZcyKC4lqR2zpcPU4yZW00Gzy+awHzJHYLcvvWynMXd+GJrKZk9lPVru/DE1lM9PDw+S1ne9gAuYgAAAAAAAAAAAAAIl5wZLIl5wZy3CePuYHH/pPeXkZ+04mg2g+k95eRnbR6nlZe99bpPRXVElSehDoslSehZVnycqDFnqzP1WXuLy1M9WkZ78tmHgbOlF6kffOlGWqOQvtPRZt6HKrzWe3wR+VFyGXRDFMszccWcJM7XHFnCRW2Vfj4HterkeHwOi9VI7DluYfeNlPVru/DE1lMyeynq13fhiaymelh4fJ6zvewAXMQAAAAAAAAAAAAAES84MlkS94MjbhPH3MBtD9J7y8jN2stTRbRP1nvLyMvbS1PLy9763SeivKMiXOWhXUZkqc9CyrPk5UWMT1ZnK09S7xmepnK09Sq0dWnHbo6ekJNu9UV0ZaljbcUciE7W6LSXQfs1yGJLgdJrksu2Zt2TuVymR5ku5XKZGrIpltrLx0HT6KR4y5J1a+SfaIcnmPy+7bKerXd+GJrKZk9lPVru/DE1lM9LDw+V1ne9gAuYgAAAAAAAAAAAAAId7wZMIV7wZG3CzH3Pn20r0qe8vIydtPlGo2olpU978jG29TU8zJ3Pq9L6S+ozJc5aFXQqomSqaFlVGSOqixmXEzlaWpe4vLVmfqldl+OHqlxLm0jrEp7Zal/Zw1QqnkjaE6UeB1lHks/Zx4Hua5LLWXdlLmHLZDullkWdxHlsr79cCmYbKT1cGuR3nWqvkjxLmLtPdf1aRFL3j8vueynMXd+GJrafAxOylytxd34UbKhUTR6WHh8trO93B+Jn6XMQAAAAAAAAAAAAAFfiMskywZW4nF7rI24Txz5nzbaerpV9jXkYmhUbkbHG6Tk68el5NL3c8zF0oOMmn1nm5I8z6nSXj5a6tXqWTehU2ktUWbehOqOSeqixXpKKoXmKviUNRldmjE7WnORo7NcDN2j1NDZ1OB2ruZazR+1OaeJTPNWpoWsSjrrlMq8S6CxuKnKZV3888imzTSernJ8hdorT0SOUnokM8yEr4fR9n8W3Yw14rPxy/I3uFYnvJanxfDKrzhBfNjr7G5yfk0fQtnZy0PTxcPldZPnfR6FTNHcrrBvJFgi1jfoAAAAAAAAAAAAAcqsMzqfjDsMbtDs65t1aPO4yhnu739UX0S8/Exd3g29Jxycai4xcd2ffDp7Y5o+xThmV1/hlOqsqkIzX9STyfWii+KJbsGqmj5DDDqkJZbufZr4cSTUg0tVkbq72e/06k0vq1Eq8PvcpdzRU3WE1o8YU6i/onOn92SkvEp8Ew3xqIu+eYouJQVT6HiGE5571CrH2qMJL7svyKK4wGH+5H/AIqv/wAsotEt2K8fyzVGWTLW0uNUdngaXCT71JecTpQwvJ84jG6201mOU1VtDjXr6EpWscudJ9kZS8kc52G9zYVZf8c15pFnVn8se7O3FXVkSqnI08dm683yaTXvZL9Sxtdi6z5zUexOT8TkY7SjOox0YunZyfsXtJ1nhzk8qcd99fzF39PcfQbLYiOjmpTf9XD4GlstnIw4RS7i/Hp/eWPP8SmY8NWGwTZyUdZaybzk2uLN3hGF7uWhb22GRj0FjSoJGuI2eNe02neXm2pZIko/Ej9OogAAAAAAAAAAAAAAAPLR5cToA6jTgcKlBMn5H44HNkovMKarYp9BEqYRF/NRonSQ9CiE0hbGotDLPA4/VCwOH1TU+hQ9EjnyoT+qszUMEh9VEmnhMF81F76Mbh35cIzqLSraWHxXzUSoWsepEndP3IlFVU5JlyjRS6Dooo9Akhu/Ej9ADgAAAAAAAAAAAAAAAAAAAAAAAAAAAAAAAAAAAAAAAAAAAAAAAAAAP//Z"/>
          <p:cNvSpPr>
            <a:spLocks noChangeAspect="1" noChangeArrowheads="1"/>
          </p:cNvSpPr>
          <p:nvPr/>
        </p:nvSpPr>
        <p:spPr bwMode="auto">
          <a:xfrm>
            <a:off x="155575" y="-1881188"/>
            <a:ext cx="3924300" cy="392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2" name="Picture 6" descr="http://files.softicons.com/download/object-icons/original-battery-icon-by-mythique-design/png/512x512/Red_Battery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428" y="5086867"/>
            <a:ext cx="1111002" cy="1366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ight Arrow 13"/>
          <p:cNvSpPr/>
          <p:nvPr/>
        </p:nvSpPr>
        <p:spPr>
          <a:xfrm>
            <a:off x="3851920" y="5589240"/>
            <a:ext cx="737283" cy="525676"/>
          </a:xfrm>
          <a:prstGeom prst="rightArrow">
            <a:avLst/>
          </a:prstGeom>
          <a:gradFill flip="none" rotWithShape="1">
            <a:gsLst>
              <a:gs pos="0">
                <a:srgbClr val="C00000"/>
              </a:gs>
              <a:gs pos="100000">
                <a:srgbClr val="00B05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3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3027791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Currently, nodes are powered with disposable batteries </a:t>
            </a:r>
          </a:p>
          <a:p>
            <a:r>
              <a:rPr lang="en-GB" dirty="0" smtClean="0"/>
              <a:t>Problem:</a:t>
            </a:r>
          </a:p>
          <a:p>
            <a:pPr lvl="1"/>
            <a:r>
              <a:rPr lang="en-GB" dirty="0" smtClean="0"/>
              <a:t>Short </a:t>
            </a:r>
            <a:r>
              <a:rPr lang="en-GB" dirty="0"/>
              <a:t>lifetime </a:t>
            </a:r>
            <a:endParaRPr lang="en-GB" dirty="0" smtClean="0"/>
          </a:p>
          <a:p>
            <a:pPr lvl="1"/>
            <a:r>
              <a:rPr lang="en-GB" dirty="0" smtClean="0"/>
              <a:t>Replacement is expensive, labour intensive and a safety hazard</a:t>
            </a:r>
          </a:p>
          <a:p>
            <a:r>
              <a:rPr lang="en-GB" b="1" i="1" dirty="0" smtClean="0">
                <a:solidFill>
                  <a:srgbClr val="FFC000"/>
                </a:solidFill>
              </a:rPr>
              <a:t>Goal:</a:t>
            </a:r>
            <a:r>
              <a:rPr lang="en-GB" dirty="0" smtClean="0"/>
              <a:t> long term operation with rechargeable batteries and energy harvesters</a:t>
            </a:r>
          </a:p>
        </p:txBody>
      </p:sp>
      <p:pic>
        <p:nvPicPr>
          <p:cNvPr id="11" name="Picture 15" descr="http://fc09.deviantart.net/fs70/f/2012/201/3/b/infinity___forever___png__by_ladylautner-d580lo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760" y="5062810"/>
            <a:ext cx="1323956" cy="1102494"/>
          </a:xfrm>
          <a:prstGeom prst="rect">
            <a:avLst/>
          </a:prstGeom>
          <a:noFill/>
          <a:effectLst>
            <a:outerShdw blurRad="50800" dist="38100" dir="5400000" sx="101000" sy="101000" algn="t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020272" y="5861853"/>
            <a:ext cx="148630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/>
              <a:t>Lifetime</a:t>
            </a:r>
            <a:endParaRPr lang="en-US" sz="2600" b="1" dirty="0"/>
          </a:p>
        </p:txBody>
      </p:sp>
      <p:sp>
        <p:nvSpPr>
          <p:cNvPr id="13" name="Content Placeholder 3"/>
          <p:cNvSpPr txBox="1">
            <a:spLocks/>
          </p:cNvSpPr>
          <p:nvPr/>
        </p:nvSpPr>
        <p:spPr>
          <a:xfrm>
            <a:off x="-12070" y="1484784"/>
            <a:ext cx="9156070" cy="5373216"/>
          </a:xfrm>
          <a:prstGeom prst="rect">
            <a:avLst/>
          </a:prstGeom>
          <a:solidFill>
            <a:schemeClr val="bg1">
              <a:alpha val="84000"/>
            </a:schemeClr>
          </a:solidFill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0040" lvl="1" indent="0">
              <a:buNone/>
            </a:pPr>
            <a:endParaRPr lang="it-IT" dirty="0"/>
          </a:p>
        </p:txBody>
      </p:sp>
      <p:sp>
        <p:nvSpPr>
          <p:cNvPr id="15" name="Rounded Rectangle 14"/>
          <p:cNvSpPr/>
          <p:nvPr/>
        </p:nvSpPr>
        <p:spPr bwMode="auto">
          <a:xfrm>
            <a:off x="2051720" y="2764542"/>
            <a:ext cx="5111723" cy="135446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Harvestable energy is </a:t>
            </a:r>
            <a:r>
              <a:rPr lang="en-US" sz="2400" b="1" i="1" dirty="0" smtClean="0">
                <a:solidFill>
                  <a:schemeClr val="bg1"/>
                </a:solidFill>
              </a:rPr>
              <a:t>two orders of magnitude</a:t>
            </a:r>
            <a:r>
              <a:rPr lang="en-US" sz="2400" i="1" dirty="0" smtClean="0">
                <a:solidFill>
                  <a:schemeClr val="bg1"/>
                </a:solidFill>
              </a:rPr>
              <a:t> </a:t>
            </a:r>
            <a:r>
              <a:rPr lang="en-US" sz="2400" b="1" i="1" dirty="0" smtClean="0">
                <a:solidFill>
                  <a:schemeClr val="bg1"/>
                </a:solidFill>
              </a:rPr>
              <a:t>less</a:t>
            </a:r>
            <a:r>
              <a:rPr lang="en-US" sz="2400" dirty="0" smtClean="0">
                <a:solidFill>
                  <a:schemeClr val="bg1"/>
                </a:solidFill>
              </a:rPr>
              <a:t> than the power consumption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83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323656" y="3829347"/>
            <a:ext cx="2389976" cy="208823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endParaRPr lang="en-US" dirty="0"/>
          </a:p>
          <a:p>
            <a:endParaRPr lang="en-US" sz="2200" dirty="0" smtClean="0">
              <a:solidFill>
                <a:schemeClr val="tx1"/>
              </a:solidFill>
            </a:endParaRPr>
          </a:p>
          <a:p>
            <a:r>
              <a:rPr lang="en-US" sz="2200" b="1" dirty="0" smtClean="0">
                <a:solidFill>
                  <a:schemeClr val="tx1"/>
                </a:solidFill>
              </a:rPr>
              <a:t>Harvester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39080" y="3829347"/>
            <a:ext cx="4801072" cy="208823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endParaRPr lang="en-US" dirty="0"/>
          </a:p>
          <a:p>
            <a:endParaRPr lang="en-US" sz="2200" dirty="0" smtClean="0">
              <a:solidFill>
                <a:schemeClr val="tx1"/>
              </a:solidFill>
            </a:endParaRPr>
          </a:p>
          <a:p>
            <a:r>
              <a:rPr lang="en-US" sz="2200" b="1" dirty="0" err="1" smtClean="0">
                <a:solidFill>
                  <a:schemeClr val="tx1"/>
                </a:solidFill>
              </a:rPr>
              <a:t>VirtualSense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26720" y="6160219"/>
            <a:ext cx="365760" cy="365125"/>
          </a:xfrm>
        </p:spPr>
        <p:txBody>
          <a:bodyPr/>
          <a:lstStyle/>
          <a:p>
            <a:fld id="{4CF70D48-2817-450F-B819-EDCE65F51D6B}" type="slidenum">
              <a:rPr lang="it-IT" smtClean="0"/>
              <a:t>6</a:t>
            </a:fld>
            <a:endParaRPr lang="it-IT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600" dirty="0" smtClean="0"/>
              <a:t/>
            </a:r>
            <a:br>
              <a:rPr lang="en-US" sz="4600" dirty="0" smtClean="0"/>
            </a:br>
            <a:r>
              <a:rPr lang="en-US" sz="4600" dirty="0" smtClean="0"/>
              <a:t>Approach: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sz="3800" i="1" dirty="0" smtClean="0"/>
              <a:t>A Software Hardware Co-design for Minimizing Energy Consumption</a:t>
            </a:r>
            <a:endParaRPr lang="en-US" sz="3800" i="1" dirty="0"/>
          </a:p>
        </p:txBody>
      </p:sp>
      <p:sp>
        <p:nvSpPr>
          <p:cNvPr id="5" name="Rectangle 4"/>
          <p:cNvSpPr/>
          <p:nvPr/>
        </p:nvSpPr>
        <p:spPr>
          <a:xfrm>
            <a:off x="1139080" y="2389187"/>
            <a:ext cx="7560840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/>
              <a:t>Prediction Based Data Collection</a:t>
            </a:r>
            <a:endParaRPr lang="en-US" sz="2200" dirty="0"/>
          </a:p>
        </p:txBody>
      </p:sp>
      <p:sp>
        <p:nvSpPr>
          <p:cNvPr id="6" name="Rectangle 5"/>
          <p:cNvSpPr/>
          <p:nvPr/>
        </p:nvSpPr>
        <p:spPr>
          <a:xfrm>
            <a:off x="1259632" y="3981747"/>
            <a:ext cx="2448272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/>
              <a:t>Dynamic Power Management</a:t>
            </a:r>
            <a:endParaRPr lang="en-US" sz="2200" dirty="0"/>
          </a:p>
        </p:txBody>
      </p:sp>
      <p:sp>
        <p:nvSpPr>
          <p:cNvPr id="7" name="Rectangle 6"/>
          <p:cNvSpPr/>
          <p:nvPr/>
        </p:nvSpPr>
        <p:spPr>
          <a:xfrm>
            <a:off x="3851920" y="3973363"/>
            <a:ext cx="1872208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/>
              <a:t>Wakeup </a:t>
            </a:r>
          </a:p>
          <a:p>
            <a:pPr algn="ctr"/>
            <a:r>
              <a:rPr lang="en-US" sz="2200" dirty="0" smtClean="0"/>
              <a:t>Receiver</a:t>
            </a:r>
            <a:endParaRPr lang="en-US" sz="2200" dirty="0"/>
          </a:p>
        </p:txBody>
      </p:sp>
      <p:sp>
        <p:nvSpPr>
          <p:cNvPr id="8" name="Rectangle 7"/>
          <p:cNvSpPr/>
          <p:nvPr/>
        </p:nvSpPr>
        <p:spPr>
          <a:xfrm>
            <a:off x="6497760" y="3973363"/>
            <a:ext cx="2130152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/>
              <a:t>Photovoltaic</a:t>
            </a:r>
            <a:endParaRPr lang="en-US" sz="2200" dirty="0"/>
          </a:p>
        </p:txBody>
      </p:sp>
      <p:sp>
        <p:nvSpPr>
          <p:cNvPr id="11" name="Oval 10"/>
          <p:cNvSpPr/>
          <p:nvPr/>
        </p:nvSpPr>
        <p:spPr>
          <a:xfrm>
            <a:off x="791608" y="2335195"/>
            <a:ext cx="252000" cy="252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827584" y="3811387"/>
            <a:ext cx="252000" cy="252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6012160" y="3811387"/>
            <a:ext cx="252000" cy="252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 rot="16200000">
            <a:off x="-246854" y="2696192"/>
            <a:ext cx="136608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smtClean="0"/>
              <a:t>Software</a:t>
            </a:r>
            <a:endParaRPr lang="en-US" sz="2200" b="1" dirty="0"/>
          </a:p>
        </p:txBody>
      </p:sp>
      <p:sp>
        <p:nvSpPr>
          <p:cNvPr id="14" name="Rectangle 13"/>
          <p:cNvSpPr/>
          <p:nvPr/>
        </p:nvSpPr>
        <p:spPr>
          <a:xfrm rot="16200000">
            <a:off x="-275027" y="4616959"/>
            <a:ext cx="148630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smtClean="0"/>
              <a:t>Hardware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452876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171014"/>
            <a:ext cx="5760640" cy="1618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108521" y="1516918"/>
            <a:ext cx="6048673" cy="1878232"/>
          </a:xfrm>
        </p:spPr>
        <p:txBody>
          <a:bodyPr>
            <a:noAutofit/>
          </a:bodyPr>
          <a:lstStyle/>
          <a:p>
            <a:r>
              <a:rPr lang="en-US" sz="2800" dirty="0" smtClean="0"/>
              <a:t>Power consumption model</a:t>
            </a:r>
            <a:endParaRPr lang="en-US" sz="2800" dirty="0"/>
          </a:p>
          <a:p>
            <a:pPr lvl="1"/>
            <a:r>
              <a:rPr lang="en-US" sz="2400" dirty="0" smtClean="0"/>
              <a:t>Functional state diagram</a:t>
            </a:r>
          </a:p>
          <a:p>
            <a:pPr lvl="1"/>
            <a:r>
              <a:rPr lang="en-US" sz="2400" dirty="0"/>
              <a:t>Empirical hardware </a:t>
            </a:r>
            <a:br>
              <a:rPr lang="en-US" sz="2400" dirty="0"/>
            </a:br>
            <a:r>
              <a:rPr lang="en-US" sz="2400" dirty="0" smtClean="0"/>
              <a:t>measurements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70D48-2817-450F-B819-EDCE65F51D6B}" type="slidenum">
              <a:rPr lang="it-IT" smtClean="0"/>
              <a:t>7</a:t>
            </a:fld>
            <a:endParaRPr lang="it-IT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Methodology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 bwMode="auto">
          <a:xfrm>
            <a:off x="6660232" y="1162902"/>
            <a:ext cx="2376264" cy="79208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Model described in </a:t>
            </a:r>
            <a:r>
              <a:rPr lang="en-US" sz="2000" dirty="0">
                <a:solidFill>
                  <a:schemeClr val="bg1"/>
                </a:solidFill>
              </a:rPr>
              <a:t>ENSSys’13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45224"/>
            <a:ext cx="9180512" cy="110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1"/>
          <p:cNvSpPr txBox="1">
            <a:spLocks/>
          </p:cNvSpPr>
          <p:nvPr/>
        </p:nvSpPr>
        <p:spPr>
          <a:xfrm>
            <a:off x="-108520" y="3425544"/>
            <a:ext cx="9649073" cy="1155584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2800" dirty="0" smtClean="0"/>
              <a:t>Network traffic </a:t>
            </a:r>
          </a:p>
          <a:p>
            <a:pPr lvl="1"/>
            <a:r>
              <a:rPr lang="en-US" sz="2400" dirty="0" smtClean="0"/>
              <a:t>Actual data from the tunnel </a:t>
            </a:r>
          </a:p>
          <a:p>
            <a:pPr lvl="1"/>
            <a:r>
              <a:rPr lang="en-GB" sz="2400" dirty="0" smtClean="0"/>
              <a:t>47 days, 1 sample every 30s, 5.4 million measurements</a:t>
            </a:r>
          </a:p>
        </p:txBody>
      </p:sp>
      <p:sp>
        <p:nvSpPr>
          <p:cNvPr id="11" name="Content Placeholder 1"/>
          <p:cNvSpPr txBox="1">
            <a:spLocks/>
          </p:cNvSpPr>
          <p:nvPr/>
        </p:nvSpPr>
        <p:spPr>
          <a:xfrm>
            <a:off x="-36512" y="4894584"/>
            <a:ext cx="8280921" cy="766664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2800" dirty="0" smtClean="0"/>
              <a:t>Multiple data collection trees</a:t>
            </a:r>
          </a:p>
        </p:txBody>
      </p:sp>
    </p:spTree>
    <p:extLst>
      <p:ext uri="{BB962C8B-B14F-4D97-AF65-F5344CB8AC3E}">
        <p14:creationId xmlns:p14="http://schemas.microsoft.com/office/powerpoint/2010/main" val="948508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6" grpId="0" animBg="1"/>
      <p:bldP spid="9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Box 91"/>
          <p:cNvSpPr txBox="1"/>
          <p:nvPr/>
        </p:nvSpPr>
        <p:spPr>
          <a:xfrm>
            <a:off x="2715871" y="5655888"/>
            <a:ext cx="57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time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4" name="Down Arrow 73"/>
          <p:cNvSpPr/>
          <p:nvPr/>
        </p:nvSpPr>
        <p:spPr>
          <a:xfrm>
            <a:off x="2329840" y="5116323"/>
            <a:ext cx="96214" cy="365632"/>
          </a:xfrm>
          <a:prstGeom prst="downArrow">
            <a:avLst/>
          </a:prstGeom>
          <a:solidFill>
            <a:srgbClr val="FF0000"/>
          </a:solidFill>
          <a:ln>
            <a:solidFill>
              <a:srgbClr val="000080"/>
            </a:solidFill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5" name="Down Arrow 74"/>
          <p:cNvSpPr/>
          <p:nvPr/>
        </p:nvSpPr>
        <p:spPr>
          <a:xfrm>
            <a:off x="6148019" y="5116323"/>
            <a:ext cx="96214" cy="365632"/>
          </a:xfrm>
          <a:prstGeom prst="downArrow">
            <a:avLst/>
          </a:prstGeom>
          <a:solidFill>
            <a:srgbClr val="FF0000"/>
          </a:solidFill>
          <a:ln>
            <a:solidFill>
              <a:srgbClr val="000080"/>
            </a:solidFill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2" name="Down Arrow 71"/>
          <p:cNvSpPr/>
          <p:nvPr/>
        </p:nvSpPr>
        <p:spPr>
          <a:xfrm>
            <a:off x="2177441" y="4906191"/>
            <a:ext cx="96214" cy="365632"/>
          </a:xfrm>
          <a:prstGeom prst="downArrow">
            <a:avLst/>
          </a:prstGeom>
          <a:solidFill>
            <a:srgbClr val="FF0000"/>
          </a:solidFill>
          <a:ln>
            <a:solidFill>
              <a:srgbClr val="000080"/>
            </a:solidFill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3" name="Down Arrow 72"/>
          <p:cNvSpPr/>
          <p:nvPr/>
        </p:nvSpPr>
        <p:spPr>
          <a:xfrm>
            <a:off x="6014862" y="4904641"/>
            <a:ext cx="96214" cy="365632"/>
          </a:xfrm>
          <a:prstGeom prst="downArrow">
            <a:avLst/>
          </a:prstGeom>
          <a:solidFill>
            <a:srgbClr val="FF0000"/>
          </a:solidFill>
          <a:ln>
            <a:solidFill>
              <a:srgbClr val="000080"/>
            </a:solidFill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8960"/>
            <a:ext cx="8606220" cy="1139825"/>
          </a:xfr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 sz="4000" dirty="0" smtClean="0"/>
              <a:t>1: Prediction Based </a:t>
            </a:r>
            <a:br>
              <a:rPr lang="en-US" sz="4000" dirty="0" smtClean="0"/>
            </a:br>
            <a:r>
              <a:rPr lang="en-US" sz="4000" dirty="0" smtClean="0"/>
              <a:t>Data Collection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107504" y="1380658"/>
            <a:ext cx="31470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Typical WSN System</a:t>
            </a:r>
            <a:endParaRPr lang="en-US" sz="2400" dirty="0">
              <a:solidFill>
                <a:srgbClr val="C0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959948" y="2258504"/>
            <a:ext cx="2868560" cy="1403520"/>
            <a:chOff x="959948" y="2258504"/>
            <a:chExt cx="2868560" cy="1403520"/>
          </a:xfrm>
        </p:grpSpPr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959948" y="2432144"/>
              <a:ext cx="669918" cy="425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208028" y="3115178"/>
              <a:ext cx="669918" cy="425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0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791171" y="2367409"/>
              <a:ext cx="669918" cy="425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756016" y="2758523"/>
              <a:ext cx="669918" cy="425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095246" y="3236962"/>
              <a:ext cx="669918" cy="425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158590" y="2932500"/>
              <a:ext cx="669918" cy="425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1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599743" y="2758522"/>
              <a:ext cx="669918" cy="425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9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717350" y="2258504"/>
              <a:ext cx="669918" cy="425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94204" y="2360890"/>
            <a:ext cx="1053673" cy="78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ounded Rectangular Callout 70"/>
          <p:cNvSpPr>
            <a:spLocks noChangeArrowheads="1"/>
          </p:cNvSpPr>
          <p:nvPr/>
        </p:nvSpPr>
        <p:spPr bwMode="auto">
          <a:xfrm>
            <a:off x="6254019" y="1556792"/>
            <a:ext cx="2889981" cy="935445"/>
          </a:xfrm>
          <a:prstGeom prst="wedgeRoundRectCallout">
            <a:avLst>
              <a:gd name="adj1" fmla="val -65705"/>
              <a:gd name="adj2" fmla="val 87128"/>
              <a:gd name="adj3" fmla="val 16667"/>
            </a:avLst>
          </a:prstGeom>
          <a:ln>
            <a:headEnd type="none" w="med" len="med"/>
            <a:tailEnd type="none" w="med" len="med"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80000"/>
              </a:lnSpc>
            </a:pPr>
            <a:r>
              <a:rPr lang="en-US" sz="1800" dirty="0" smtClean="0">
                <a:solidFill>
                  <a:schemeClr val="lt1"/>
                </a:solidFill>
                <a:latin typeface="+mn-lt"/>
              </a:rPr>
              <a:t>Sink </a:t>
            </a:r>
            <a:r>
              <a:rPr lang="en-US" sz="1800" i="1" dirty="0" smtClean="0">
                <a:solidFill>
                  <a:schemeClr val="lt1"/>
                </a:solidFill>
                <a:latin typeface="+mn-lt"/>
              </a:rPr>
              <a:t>gathers</a:t>
            </a:r>
            <a:r>
              <a:rPr lang="en-US" sz="1800" dirty="0" smtClean="0">
                <a:solidFill>
                  <a:schemeClr val="lt1"/>
                </a:solidFill>
                <a:latin typeface="+mn-lt"/>
              </a:rPr>
              <a:t> </a:t>
            </a:r>
            <a:r>
              <a:rPr lang="en-US" sz="1800" dirty="0" smtClean="0"/>
              <a:t>all </a:t>
            </a:r>
            <a:r>
              <a:rPr lang="en-US" sz="1800" dirty="0" smtClean="0">
                <a:solidFill>
                  <a:schemeClr val="lt1"/>
                </a:solidFill>
                <a:latin typeface="+mn-lt"/>
              </a:rPr>
              <a:t>sensor readings of the WSN.</a:t>
            </a:r>
          </a:p>
          <a:p>
            <a:pPr>
              <a:lnSpc>
                <a:spcPct val="80000"/>
              </a:lnSpc>
            </a:pPr>
            <a:r>
              <a:rPr lang="en-US" sz="1800" dirty="0" smtClean="0">
                <a:solidFill>
                  <a:srgbClr val="FFC000"/>
                </a:solidFill>
              </a:rPr>
              <a:t>Advantage: </a:t>
            </a:r>
            <a:r>
              <a:rPr lang="en-US" sz="1800" i="1" dirty="0" smtClean="0">
                <a:solidFill>
                  <a:srgbClr val="FFC000"/>
                </a:solidFill>
              </a:rPr>
              <a:t>precise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4044671" y="2585830"/>
            <a:ext cx="1207316" cy="341521"/>
            <a:chOff x="4044671" y="2585830"/>
            <a:chExt cx="1207316" cy="341521"/>
          </a:xfrm>
        </p:grpSpPr>
        <p:cxnSp>
          <p:nvCxnSpPr>
            <p:cNvPr id="19" name="Straight Arrow Connector 74"/>
            <p:cNvCxnSpPr>
              <a:cxnSpLocks noChangeShapeType="1"/>
            </p:cNvCxnSpPr>
            <p:nvPr/>
          </p:nvCxnSpPr>
          <p:spPr bwMode="auto">
            <a:xfrm flipV="1">
              <a:off x="4044671" y="2690155"/>
              <a:ext cx="1207316" cy="128291"/>
            </a:xfrm>
            <a:prstGeom prst="straightConnector1">
              <a:avLst/>
            </a:prstGeom>
            <a:noFill/>
            <a:ln w="44450">
              <a:solidFill>
                <a:srgbClr val="006633"/>
              </a:solidFill>
              <a:round/>
              <a:headEnd/>
              <a:tailEnd type="stealth" w="lg" len="lg"/>
            </a:ln>
          </p:spPr>
        </p:cxnSp>
        <p:grpSp>
          <p:nvGrpSpPr>
            <p:cNvPr id="5" name="Group 4"/>
            <p:cNvGrpSpPr/>
            <p:nvPr/>
          </p:nvGrpSpPr>
          <p:grpSpPr>
            <a:xfrm>
              <a:off x="4149049" y="2585830"/>
              <a:ext cx="931434" cy="341521"/>
              <a:chOff x="4149049" y="2585830"/>
              <a:chExt cx="931434" cy="341521"/>
            </a:xfrm>
          </p:grpSpPr>
          <p:sp>
            <p:nvSpPr>
              <p:cNvPr id="24" name="Rounded Rectangle 23"/>
              <p:cNvSpPr/>
              <p:nvPr/>
            </p:nvSpPr>
            <p:spPr>
              <a:xfrm>
                <a:off x="4149049" y="2650564"/>
                <a:ext cx="165266" cy="89592"/>
              </a:xfrm>
              <a:prstGeom prst="roundRect">
                <a:avLst/>
              </a:prstGeom>
              <a:solidFill>
                <a:srgbClr val="000080"/>
              </a:solidFill>
              <a:ln>
                <a:solidFill>
                  <a:srgbClr val="0000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5" name="Rounded Rectangle 24"/>
              <p:cNvSpPr/>
              <p:nvPr/>
            </p:nvSpPr>
            <p:spPr>
              <a:xfrm>
                <a:off x="4379733" y="2637685"/>
                <a:ext cx="165266" cy="89592"/>
              </a:xfrm>
              <a:prstGeom prst="roundRect">
                <a:avLst/>
              </a:prstGeom>
              <a:solidFill>
                <a:srgbClr val="000080"/>
              </a:solidFill>
              <a:ln>
                <a:solidFill>
                  <a:srgbClr val="0000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6" name="Rounded Rectangle 25"/>
              <p:cNvSpPr/>
              <p:nvPr/>
            </p:nvSpPr>
            <p:spPr>
              <a:xfrm>
                <a:off x="4619115" y="2616107"/>
                <a:ext cx="165266" cy="89592"/>
              </a:xfrm>
              <a:prstGeom prst="roundRect">
                <a:avLst/>
              </a:prstGeom>
              <a:solidFill>
                <a:srgbClr val="000080"/>
              </a:solidFill>
              <a:ln>
                <a:solidFill>
                  <a:srgbClr val="0000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7" name="Rounded Rectangle 26"/>
              <p:cNvSpPr/>
              <p:nvPr/>
            </p:nvSpPr>
            <p:spPr>
              <a:xfrm>
                <a:off x="4849799" y="2585830"/>
                <a:ext cx="165266" cy="89592"/>
              </a:xfrm>
              <a:prstGeom prst="roundRect">
                <a:avLst/>
              </a:prstGeom>
              <a:solidFill>
                <a:srgbClr val="000080"/>
              </a:solidFill>
              <a:ln>
                <a:solidFill>
                  <a:srgbClr val="0000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0" name="Rounded Rectangle 29"/>
              <p:cNvSpPr/>
              <p:nvPr/>
            </p:nvSpPr>
            <p:spPr>
              <a:xfrm>
                <a:off x="4214467" y="2837759"/>
                <a:ext cx="165266" cy="89592"/>
              </a:xfrm>
              <a:prstGeom prst="roundRect">
                <a:avLst/>
              </a:prstGeom>
              <a:solidFill>
                <a:srgbClr val="000080"/>
              </a:solidFill>
              <a:ln>
                <a:solidFill>
                  <a:srgbClr val="0000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1" name="Rounded Rectangle 30"/>
              <p:cNvSpPr/>
              <p:nvPr/>
            </p:nvSpPr>
            <p:spPr>
              <a:xfrm>
                <a:off x="4445151" y="2824880"/>
                <a:ext cx="165266" cy="89592"/>
              </a:xfrm>
              <a:prstGeom prst="roundRect">
                <a:avLst/>
              </a:prstGeom>
              <a:solidFill>
                <a:srgbClr val="000080"/>
              </a:solidFill>
              <a:ln>
                <a:solidFill>
                  <a:srgbClr val="0000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2" name="Rounded Rectangle 31"/>
              <p:cNvSpPr/>
              <p:nvPr/>
            </p:nvSpPr>
            <p:spPr>
              <a:xfrm>
                <a:off x="4684533" y="2803302"/>
                <a:ext cx="165266" cy="89592"/>
              </a:xfrm>
              <a:prstGeom prst="roundRect">
                <a:avLst/>
              </a:prstGeom>
              <a:solidFill>
                <a:srgbClr val="000080"/>
              </a:solidFill>
              <a:ln>
                <a:solidFill>
                  <a:srgbClr val="0000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3" name="Rounded Rectangle 32"/>
              <p:cNvSpPr/>
              <p:nvPr/>
            </p:nvSpPr>
            <p:spPr>
              <a:xfrm>
                <a:off x="4915217" y="2773025"/>
                <a:ext cx="165266" cy="89592"/>
              </a:xfrm>
              <a:prstGeom prst="roundRect">
                <a:avLst/>
              </a:prstGeom>
              <a:solidFill>
                <a:srgbClr val="000080"/>
              </a:solidFill>
              <a:ln>
                <a:solidFill>
                  <a:srgbClr val="0000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35" name="TextBox 34"/>
          <p:cNvSpPr txBox="1"/>
          <p:nvPr/>
        </p:nvSpPr>
        <p:spPr>
          <a:xfrm>
            <a:off x="72008" y="4033819"/>
            <a:ext cx="6094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Prediction Based Data Collection/ WSNs</a:t>
            </a:r>
            <a:endParaRPr lang="en-US" sz="2400" dirty="0">
              <a:solidFill>
                <a:srgbClr val="C00000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775594" y="6072862"/>
            <a:ext cx="4279541" cy="782313"/>
            <a:chOff x="1811090" y="5929505"/>
            <a:chExt cx="4279541" cy="782313"/>
          </a:xfrm>
        </p:grpSpPr>
        <p:pic>
          <p:nvPicPr>
            <p:cNvPr id="36" name="Picture 3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811090" y="6017619"/>
              <a:ext cx="669918" cy="425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Picture 28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036958" y="5929505"/>
              <a:ext cx="1053673" cy="782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7" name="Group 36"/>
          <p:cNvGrpSpPr/>
          <p:nvPr/>
        </p:nvGrpSpPr>
        <p:grpSpPr>
          <a:xfrm>
            <a:off x="4798031" y="4594145"/>
            <a:ext cx="2463657" cy="1141114"/>
            <a:chOff x="1754978" y="3375176"/>
            <a:chExt cx="2463657" cy="1141114"/>
          </a:xfrm>
        </p:grpSpPr>
        <p:cxnSp>
          <p:nvCxnSpPr>
            <p:cNvPr id="38" name="Straight Arrow Connector 74"/>
            <p:cNvCxnSpPr>
              <a:cxnSpLocks noChangeShapeType="1"/>
            </p:cNvCxnSpPr>
            <p:nvPr/>
          </p:nvCxnSpPr>
          <p:spPr bwMode="auto">
            <a:xfrm flipH="1" flipV="1">
              <a:off x="1774436" y="3375176"/>
              <a:ext cx="2105" cy="1127895"/>
            </a:xfrm>
            <a:prstGeom prst="straightConnector1">
              <a:avLst/>
            </a:prstGeom>
            <a:noFill/>
            <a:ln w="44450">
              <a:solidFill>
                <a:schemeClr val="tx1"/>
              </a:solidFill>
              <a:round/>
              <a:headEnd/>
              <a:tailEnd type="stealth" w="lg" len="lg"/>
            </a:ln>
          </p:spPr>
        </p:cxnSp>
        <p:cxnSp>
          <p:nvCxnSpPr>
            <p:cNvPr id="39" name="Straight Arrow Connector 74"/>
            <p:cNvCxnSpPr>
              <a:cxnSpLocks noChangeShapeType="1"/>
            </p:cNvCxnSpPr>
            <p:nvPr/>
          </p:nvCxnSpPr>
          <p:spPr bwMode="auto">
            <a:xfrm flipV="1">
              <a:off x="1754978" y="4514732"/>
              <a:ext cx="2463657" cy="1558"/>
            </a:xfrm>
            <a:prstGeom prst="straightConnector1">
              <a:avLst/>
            </a:prstGeom>
            <a:noFill/>
            <a:ln w="44450">
              <a:solidFill>
                <a:schemeClr val="tx1"/>
              </a:solidFill>
              <a:round/>
              <a:headEnd/>
              <a:tailEnd type="stealth" w="lg" len="lg"/>
            </a:ln>
          </p:spPr>
        </p:cxnSp>
      </p:grpSp>
      <p:sp>
        <p:nvSpPr>
          <p:cNvPr id="40" name="Freeform 39"/>
          <p:cNvSpPr/>
          <p:nvPr/>
        </p:nvSpPr>
        <p:spPr>
          <a:xfrm>
            <a:off x="6135450" y="4737845"/>
            <a:ext cx="1556981" cy="1122159"/>
          </a:xfrm>
          <a:custGeom>
            <a:avLst/>
            <a:gdLst>
              <a:gd name="connsiteX0" fmla="*/ 0 w 1556981"/>
              <a:gd name="connsiteY0" fmla="*/ 1122159 h 1122159"/>
              <a:gd name="connsiteX1" fmla="*/ 782840 w 1556981"/>
              <a:gd name="connsiteY1" fmla="*/ 0 h 1122159"/>
              <a:gd name="connsiteX2" fmla="*/ 1556981 w 1556981"/>
              <a:gd name="connsiteY2" fmla="*/ 1122159 h 1122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56981" h="1122159">
                <a:moveTo>
                  <a:pt x="0" y="1122159"/>
                </a:moveTo>
                <a:cubicBezTo>
                  <a:pt x="261671" y="561079"/>
                  <a:pt x="523343" y="0"/>
                  <a:pt x="782840" y="0"/>
                </a:cubicBezTo>
                <a:cubicBezTo>
                  <a:pt x="1042337" y="0"/>
                  <a:pt x="1556981" y="1122159"/>
                  <a:pt x="1556981" y="1122159"/>
                </a:cubicBezTo>
              </a:path>
            </a:pathLst>
          </a:custGeom>
          <a:ln w="19050" cmpd="sng">
            <a:solidFill>
              <a:srgbClr val="FF0000"/>
            </a:solidFill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961099" y="4587490"/>
            <a:ext cx="2463657" cy="1141114"/>
            <a:chOff x="1754978" y="3375176"/>
            <a:chExt cx="2463657" cy="1141114"/>
          </a:xfrm>
        </p:grpSpPr>
        <p:cxnSp>
          <p:nvCxnSpPr>
            <p:cNvPr id="42" name="Straight Arrow Connector 74"/>
            <p:cNvCxnSpPr>
              <a:cxnSpLocks noChangeShapeType="1"/>
            </p:cNvCxnSpPr>
            <p:nvPr/>
          </p:nvCxnSpPr>
          <p:spPr bwMode="auto">
            <a:xfrm flipH="1" flipV="1">
              <a:off x="1774436" y="3375176"/>
              <a:ext cx="2105" cy="1127895"/>
            </a:xfrm>
            <a:prstGeom prst="straightConnector1">
              <a:avLst/>
            </a:prstGeom>
            <a:noFill/>
            <a:ln w="44450">
              <a:solidFill>
                <a:schemeClr val="tx1"/>
              </a:solidFill>
              <a:round/>
              <a:headEnd/>
              <a:tailEnd type="stealth" w="lg" len="lg"/>
            </a:ln>
          </p:spPr>
        </p:cxnSp>
        <p:cxnSp>
          <p:nvCxnSpPr>
            <p:cNvPr id="43" name="Straight Arrow Connector 74"/>
            <p:cNvCxnSpPr>
              <a:cxnSpLocks noChangeShapeType="1"/>
            </p:cNvCxnSpPr>
            <p:nvPr/>
          </p:nvCxnSpPr>
          <p:spPr bwMode="auto">
            <a:xfrm flipV="1">
              <a:off x="1754978" y="4514732"/>
              <a:ext cx="2463657" cy="1558"/>
            </a:xfrm>
            <a:prstGeom prst="straightConnector1">
              <a:avLst/>
            </a:prstGeom>
            <a:noFill/>
            <a:ln w="44450">
              <a:solidFill>
                <a:schemeClr val="tx1"/>
              </a:solidFill>
              <a:round/>
              <a:headEnd/>
              <a:tailEnd type="stealth" w="lg" len="lg"/>
            </a:ln>
          </p:spPr>
        </p:cxnSp>
      </p:grpSp>
      <p:sp>
        <p:nvSpPr>
          <p:cNvPr id="44" name="Freeform 43"/>
          <p:cNvSpPr/>
          <p:nvPr/>
        </p:nvSpPr>
        <p:spPr>
          <a:xfrm>
            <a:off x="2298518" y="4731190"/>
            <a:ext cx="1556981" cy="1122159"/>
          </a:xfrm>
          <a:custGeom>
            <a:avLst/>
            <a:gdLst>
              <a:gd name="connsiteX0" fmla="*/ 0 w 1556981"/>
              <a:gd name="connsiteY0" fmla="*/ 1122159 h 1122159"/>
              <a:gd name="connsiteX1" fmla="*/ 782840 w 1556981"/>
              <a:gd name="connsiteY1" fmla="*/ 0 h 1122159"/>
              <a:gd name="connsiteX2" fmla="*/ 1556981 w 1556981"/>
              <a:gd name="connsiteY2" fmla="*/ 1122159 h 1122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56981" h="1122159">
                <a:moveTo>
                  <a:pt x="0" y="1122159"/>
                </a:moveTo>
                <a:cubicBezTo>
                  <a:pt x="261671" y="561079"/>
                  <a:pt x="523343" y="0"/>
                  <a:pt x="782840" y="0"/>
                </a:cubicBezTo>
                <a:cubicBezTo>
                  <a:pt x="1042337" y="0"/>
                  <a:pt x="1556981" y="1122159"/>
                  <a:pt x="1556981" y="1122159"/>
                </a:cubicBezTo>
              </a:path>
            </a:pathLst>
          </a:custGeom>
          <a:ln w="19050" cmpd="sng">
            <a:solidFill>
              <a:srgbClr val="FF0000"/>
            </a:solidFill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5" name="Freeform 44"/>
          <p:cNvSpPr/>
          <p:nvPr/>
        </p:nvSpPr>
        <p:spPr>
          <a:xfrm>
            <a:off x="997954" y="4883252"/>
            <a:ext cx="1556981" cy="1122159"/>
          </a:xfrm>
          <a:custGeom>
            <a:avLst/>
            <a:gdLst>
              <a:gd name="connsiteX0" fmla="*/ 0 w 1556981"/>
              <a:gd name="connsiteY0" fmla="*/ 1122159 h 1122159"/>
              <a:gd name="connsiteX1" fmla="*/ 782840 w 1556981"/>
              <a:gd name="connsiteY1" fmla="*/ 0 h 1122159"/>
              <a:gd name="connsiteX2" fmla="*/ 1556981 w 1556981"/>
              <a:gd name="connsiteY2" fmla="*/ 1122159 h 1122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56981" h="1122159">
                <a:moveTo>
                  <a:pt x="0" y="1122159"/>
                </a:moveTo>
                <a:cubicBezTo>
                  <a:pt x="261671" y="561079"/>
                  <a:pt x="523343" y="0"/>
                  <a:pt x="782840" y="0"/>
                </a:cubicBezTo>
                <a:cubicBezTo>
                  <a:pt x="1042337" y="0"/>
                  <a:pt x="1556981" y="1122159"/>
                  <a:pt x="1556981" y="1122159"/>
                </a:cubicBezTo>
              </a:path>
            </a:pathLst>
          </a:custGeom>
          <a:ln w="19050" cmpd="sng">
            <a:solidFill>
              <a:srgbClr val="FF0000"/>
            </a:solidFill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1241504" y="5318198"/>
            <a:ext cx="147869" cy="147882"/>
          </a:xfrm>
          <a:prstGeom prst="ellipse">
            <a:avLst/>
          </a:prstGeom>
          <a:solidFill>
            <a:srgbClr val="000080"/>
          </a:solidFill>
          <a:ln>
            <a:solidFill>
              <a:srgbClr val="000080"/>
            </a:solidFill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1393904" y="5087846"/>
            <a:ext cx="147869" cy="147882"/>
          </a:xfrm>
          <a:prstGeom prst="ellipse">
            <a:avLst/>
          </a:prstGeom>
          <a:solidFill>
            <a:srgbClr val="000080"/>
          </a:solidFill>
          <a:ln>
            <a:solidFill>
              <a:srgbClr val="000080"/>
            </a:solidFill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1567869" y="4879072"/>
            <a:ext cx="147869" cy="147882"/>
          </a:xfrm>
          <a:prstGeom prst="ellipse">
            <a:avLst/>
          </a:prstGeom>
          <a:solidFill>
            <a:srgbClr val="000080"/>
          </a:solidFill>
          <a:ln>
            <a:solidFill>
              <a:srgbClr val="000080"/>
            </a:solidFill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1820117" y="4879072"/>
            <a:ext cx="147869" cy="147882"/>
          </a:xfrm>
          <a:prstGeom prst="ellipse">
            <a:avLst/>
          </a:prstGeom>
          <a:solidFill>
            <a:srgbClr val="000080"/>
          </a:solidFill>
          <a:ln>
            <a:solidFill>
              <a:srgbClr val="000080"/>
            </a:solidFill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2002779" y="5079147"/>
            <a:ext cx="147869" cy="147882"/>
          </a:xfrm>
          <a:prstGeom prst="ellipse">
            <a:avLst/>
          </a:prstGeom>
          <a:solidFill>
            <a:srgbClr val="000080"/>
          </a:solidFill>
          <a:ln>
            <a:solidFill>
              <a:srgbClr val="000080"/>
            </a:solidFill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2150649" y="5287921"/>
            <a:ext cx="147869" cy="147882"/>
          </a:xfrm>
          <a:prstGeom prst="ellipse">
            <a:avLst/>
          </a:prstGeom>
          <a:solidFill>
            <a:srgbClr val="000080"/>
          </a:solidFill>
          <a:ln>
            <a:solidFill>
              <a:srgbClr val="000080"/>
            </a:solidFill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2276953" y="5518612"/>
            <a:ext cx="147869" cy="147882"/>
          </a:xfrm>
          <a:prstGeom prst="ellipse">
            <a:avLst/>
          </a:prstGeom>
          <a:solidFill>
            <a:srgbClr val="000080"/>
          </a:solidFill>
          <a:ln>
            <a:solidFill>
              <a:srgbClr val="000080"/>
            </a:solidFill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2442221" y="5335935"/>
            <a:ext cx="147869" cy="147882"/>
          </a:xfrm>
          <a:prstGeom prst="ellipse">
            <a:avLst/>
          </a:prstGeom>
          <a:solidFill>
            <a:srgbClr val="000080"/>
          </a:solidFill>
          <a:ln>
            <a:solidFill>
              <a:srgbClr val="000080"/>
            </a:solidFill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2577225" y="5122981"/>
            <a:ext cx="147869" cy="147882"/>
          </a:xfrm>
          <a:prstGeom prst="ellipse">
            <a:avLst/>
          </a:prstGeom>
          <a:solidFill>
            <a:srgbClr val="000080"/>
          </a:solidFill>
          <a:ln>
            <a:solidFill>
              <a:srgbClr val="000080"/>
            </a:solidFill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55" name="Freeform 54"/>
          <p:cNvSpPr/>
          <p:nvPr/>
        </p:nvSpPr>
        <p:spPr>
          <a:xfrm>
            <a:off x="4834886" y="4889907"/>
            <a:ext cx="1556981" cy="1122159"/>
          </a:xfrm>
          <a:custGeom>
            <a:avLst/>
            <a:gdLst>
              <a:gd name="connsiteX0" fmla="*/ 0 w 1556981"/>
              <a:gd name="connsiteY0" fmla="*/ 1122159 h 1122159"/>
              <a:gd name="connsiteX1" fmla="*/ 782840 w 1556981"/>
              <a:gd name="connsiteY1" fmla="*/ 0 h 1122159"/>
              <a:gd name="connsiteX2" fmla="*/ 1556981 w 1556981"/>
              <a:gd name="connsiteY2" fmla="*/ 1122159 h 1122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56981" h="1122159">
                <a:moveTo>
                  <a:pt x="0" y="1122159"/>
                </a:moveTo>
                <a:cubicBezTo>
                  <a:pt x="261671" y="561079"/>
                  <a:pt x="523343" y="0"/>
                  <a:pt x="782840" y="0"/>
                </a:cubicBezTo>
                <a:cubicBezTo>
                  <a:pt x="1042337" y="0"/>
                  <a:pt x="1556981" y="1122159"/>
                  <a:pt x="1556981" y="1122159"/>
                </a:cubicBezTo>
              </a:path>
            </a:pathLst>
          </a:custGeom>
          <a:ln w="19050" cmpd="sng">
            <a:solidFill>
              <a:srgbClr val="FF0000"/>
            </a:solidFill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5078436" y="5324853"/>
            <a:ext cx="147869" cy="147882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5230836" y="5094501"/>
            <a:ext cx="147869" cy="147882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5404801" y="4885727"/>
            <a:ext cx="147869" cy="147882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5657049" y="4885727"/>
            <a:ext cx="147869" cy="147882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5839711" y="5085802"/>
            <a:ext cx="147869" cy="147882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61" name="Oval 60"/>
          <p:cNvSpPr/>
          <p:nvPr/>
        </p:nvSpPr>
        <p:spPr>
          <a:xfrm>
            <a:off x="5987581" y="5294576"/>
            <a:ext cx="147869" cy="147882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6113885" y="5525267"/>
            <a:ext cx="147869" cy="147882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63" name="Oval 62"/>
          <p:cNvSpPr/>
          <p:nvPr/>
        </p:nvSpPr>
        <p:spPr>
          <a:xfrm>
            <a:off x="6279153" y="5799390"/>
            <a:ext cx="147869" cy="14788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64" name="Oval 63"/>
          <p:cNvSpPr/>
          <p:nvPr/>
        </p:nvSpPr>
        <p:spPr>
          <a:xfrm>
            <a:off x="6414157" y="5129636"/>
            <a:ext cx="147869" cy="147882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6" name="Down Arrow 75"/>
          <p:cNvSpPr/>
          <p:nvPr/>
        </p:nvSpPr>
        <p:spPr>
          <a:xfrm>
            <a:off x="6300419" y="5422673"/>
            <a:ext cx="96214" cy="365632"/>
          </a:xfrm>
          <a:prstGeom prst="downArrow">
            <a:avLst/>
          </a:prstGeom>
          <a:solidFill>
            <a:srgbClr val="FF0000"/>
          </a:solidFill>
          <a:ln>
            <a:solidFill>
              <a:srgbClr val="000080"/>
            </a:solidFill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7" name="Down Arrow 76"/>
          <p:cNvSpPr/>
          <p:nvPr/>
        </p:nvSpPr>
        <p:spPr>
          <a:xfrm>
            <a:off x="2482239" y="4941579"/>
            <a:ext cx="96214" cy="365632"/>
          </a:xfrm>
          <a:prstGeom prst="downArrow">
            <a:avLst/>
          </a:prstGeom>
          <a:solidFill>
            <a:srgbClr val="FF0000"/>
          </a:solidFill>
          <a:ln>
            <a:solidFill>
              <a:srgbClr val="000080"/>
            </a:solidFill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8" name="Down Arrow 77"/>
          <p:cNvSpPr/>
          <p:nvPr/>
        </p:nvSpPr>
        <p:spPr>
          <a:xfrm>
            <a:off x="2605776" y="4747592"/>
            <a:ext cx="96214" cy="365632"/>
          </a:xfrm>
          <a:prstGeom prst="downArrow">
            <a:avLst/>
          </a:prstGeom>
          <a:solidFill>
            <a:srgbClr val="FF0000"/>
          </a:solidFill>
          <a:ln>
            <a:solidFill>
              <a:srgbClr val="000080"/>
            </a:solidFill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91" name="Down Arrow 90"/>
          <p:cNvSpPr/>
          <p:nvPr/>
        </p:nvSpPr>
        <p:spPr>
          <a:xfrm>
            <a:off x="6433577" y="4737969"/>
            <a:ext cx="96214" cy="365632"/>
          </a:xfrm>
          <a:prstGeom prst="downArrow">
            <a:avLst/>
          </a:prstGeom>
          <a:solidFill>
            <a:srgbClr val="FF0000"/>
          </a:solidFill>
          <a:ln>
            <a:solidFill>
              <a:srgbClr val="000080"/>
            </a:solidFill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94" name="Oval 93"/>
          <p:cNvSpPr/>
          <p:nvPr/>
        </p:nvSpPr>
        <p:spPr>
          <a:xfrm>
            <a:off x="6267852" y="5371105"/>
            <a:ext cx="147869" cy="147882"/>
          </a:xfrm>
          <a:prstGeom prst="ellipse">
            <a:avLst/>
          </a:prstGeom>
          <a:solidFill>
            <a:srgbClr val="000080"/>
          </a:solidFill>
          <a:ln>
            <a:solidFill>
              <a:srgbClr val="000080"/>
            </a:solidFill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grpSp>
        <p:nvGrpSpPr>
          <p:cNvPr id="79" name="Group 78"/>
          <p:cNvGrpSpPr/>
          <p:nvPr/>
        </p:nvGrpSpPr>
        <p:grpSpPr>
          <a:xfrm>
            <a:off x="201102" y="4465763"/>
            <a:ext cx="7940181" cy="2429752"/>
            <a:chOff x="255840" y="4303765"/>
            <a:chExt cx="7940181" cy="2429752"/>
          </a:xfrm>
        </p:grpSpPr>
        <p:grpSp>
          <p:nvGrpSpPr>
            <p:cNvPr id="80" name="Group 79"/>
            <p:cNvGrpSpPr/>
            <p:nvPr/>
          </p:nvGrpSpPr>
          <p:grpSpPr>
            <a:xfrm>
              <a:off x="4611327" y="4409957"/>
              <a:ext cx="3584694" cy="2323560"/>
              <a:chOff x="4611327" y="4409957"/>
              <a:chExt cx="3584694" cy="2323560"/>
            </a:xfrm>
          </p:grpSpPr>
          <p:sp>
            <p:nvSpPr>
              <p:cNvPr id="84" name="Rectangle 83"/>
              <p:cNvSpPr/>
              <p:nvPr/>
            </p:nvSpPr>
            <p:spPr>
              <a:xfrm>
                <a:off x="4611327" y="4409957"/>
                <a:ext cx="3584694" cy="2323560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pic>
            <p:nvPicPr>
              <p:cNvPr id="85" name="Picture 84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5027821" y="4495886"/>
                <a:ext cx="1053673" cy="7823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81" name="Group 80"/>
            <p:cNvGrpSpPr/>
            <p:nvPr/>
          </p:nvGrpSpPr>
          <p:grpSpPr>
            <a:xfrm>
              <a:off x="255840" y="4303765"/>
              <a:ext cx="3929700" cy="2130930"/>
              <a:chOff x="255840" y="4303765"/>
              <a:chExt cx="3929700" cy="2130930"/>
            </a:xfrm>
          </p:grpSpPr>
          <p:sp>
            <p:nvSpPr>
              <p:cNvPr id="82" name="Rectangle 81"/>
              <p:cNvSpPr/>
              <p:nvPr/>
            </p:nvSpPr>
            <p:spPr>
              <a:xfrm>
                <a:off x="255840" y="4313457"/>
                <a:ext cx="3746230" cy="212123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3" name="Cloud 82"/>
              <p:cNvSpPr/>
              <p:nvPr/>
            </p:nvSpPr>
            <p:spPr>
              <a:xfrm>
                <a:off x="570925" y="4303765"/>
                <a:ext cx="3614615" cy="1641231"/>
              </a:xfrm>
              <a:prstGeom prst="cloud">
                <a:avLst/>
              </a:prstGeom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</p:grpSp>
      </p:grpSp>
      <p:grpSp>
        <p:nvGrpSpPr>
          <p:cNvPr id="86" name="Group 85"/>
          <p:cNvGrpSpPr/>
          <p:nvPr/>
        </p:nvGrpSpPr>
        <p:grpSpPr>
          <a:xfrm>
            <a:off x="4042792" y="5001234"/>
            <a:ext cx="1207316" cy="232616"/>
            <a:chOff x="4044671" y="2585830"/>
            <a:chExt cx="1207316" cy="232616"/>
          </a:xfrm>
        </p:grpSpPr>
        <p:cxnSp>
          <p:nvCxnSpPr>
            <p:cNvPr id="87" name="Straight Arrow Connector 74"/>
            <p:cNvCxnSpPr>
              <a:cxnSpLocks noChangeShapeType="1"/>
            </p:cNvCxnSpPr>
            <p:nvPr/>
          </p:nvCxnSpPr>
          <p:spPr bwMode="auto">
            <a:xfrm flipV="1">
              <a:off x="4044671" y="2690155"/>
              <a:ext cx="1207316" cy="128291"/>
            </a:xfrm>
            <a:prstGeom prst="straightConnector1">
              <a:avLst/>
            </a:prstGeom>
            <a:noFill/>
            <a:ln w="44450">
              <a:solidFill>
                <a:srgbClr val="006633"/>
              </a:solidFill>
              <a:round/>
              <a:headEnd/>
              <a:tailEnd type="stealth" w="lg" len="lg"/>
            </a:ln>
          </p:spPr>
        </p:cxnSp>
        <p:grpSp>
          <p:nvGrpSpPr>
            <p:cNvPr id="88" name="Group 87"/>
            <p:cNvGrpSpPr/>
            <p:nvPr/>
          </p:nvGrpSpPr>
          <p:grpSpPr>
            <a:xfrm>
              <a:off x="4379733" y="2585830"/>
              <a:ext cx="635332" cy="141447"/>
              <a:chOff x="4379733" y="2585830"/>
              <a:chExt cx="635332" cy="141447"/>
            </a:xfrm>
          </p:grpSpPr>
          <p:sp>
            <p:nvSpPr>
              <p:cNvPr id="89" name="Rounded Rectangle 88"/>
              <p:cNvSpPr/>
              <p:nvPr/>
            </p:nvSpPr>
            <p:spPr>
              <a:xfrm>
                <a:off x="4379733" y="2637685"/>
                <a:ext cx="165266" cy="89592"/>
              </a:xfrm>
              <a:prstGeom prst="round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0" name="Rounded Rectangle 89"/>
              <p:cNvSpPr/>
              <p:nvPr/>
            </p:nvSpPr>
            <p:spPr>
              <a:xfrm>
                <a:off x="4849799" y="2585830"/>
                <a:ext cx="165266" cy="89592"/>
              </a:xfrm>
              <a:prstGeom prst="round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65" name="Rounded Rectangular Callout 70"/>
          <p:cNvSpPr>
            <a:spLocks noChangeArrowheads="1"/>
          </p:cNvSpPr>
          <p:nvPr/>
        </p:nvSpPr>
        <p:spPr bwMode="auto">
          <a:xfrm>
            <a:off x="6218523" y="3933056"/>
            <a:ext cx="2889981" cy="935445"/>
          </a:xfrm>
          <a:prstGeom prst="wedgeRoundRectCallout">
            <a:avLst>
              <a:gd name="adj1" fmla="val -65941"/>
              <a:gd name="adj2" fmla="val 78396"/>
              <a:gd name="adj3" fmla="val 16667"/>
            </a:avLst>
          </a:prstGeom>
          <a:ln>
            <a:headEnd type="none" w="med" len="med"/>
            <a:tailEnd type="none" w="med" len="med"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80000"/>
              </a:lnSpc>
            </a:pPr>
            <a:r>
              <a:rPr lang="en-US" sz="1800" dirty="0" smtClean="0"/>
              <a:t>Sink </a:t>
            </a:r>
            <a:r>
              <a:rPr lang="en-US" sz="1800" i="1" dirty="0" smtClean="0"/>
              <a:t>predicts</a:t>
            </a:r>
            <a:r>
              <a:rPr lang="en-US" sz="1800" dirty="0" smtClean="0"/>
              <a:t> sensor readings of the WSN.</a:t>
            </a:r>
            <a:endParaRPr lang="en-US" sz="1800" dirty="0"/>
          </a:p>
          <a:p>
            <a:pPr>
              <a:lnSpc>
                <a:spcPct val="80000"/>
              </a:lnSpc>
            </a:pPr>
            <a:r>
              <a:rPr lang="en-US" sz="1800" dirty="0" smtClean="0">
                <a:solidFill>
                  <a:srgbClr val="FFC000"/>
                </a:solidFill>
              </a:rPr>
              <a:t>Advantage: </a:t>
            </a:r>
            <a:r>
              <a:rPr lang="en-US" sz="1800" i="1" dirty="0" smtClean="0">
                <a:solidFill>
                  <a:srgbClr val="FFC000"/>
                </a:solidFill>
              </a:rPr>
              <a:t>less traffic</a:t>
            </a:r>
          </a:p>
        </p:txBody>
      </p:sp>
      <p:sp>
        <p:nvSpPr>
          <p:cNvPr id="4" name="Cloud 3"/>
          <p:cNvSpPr/>
          <p:nvPr/>
        </p:nvSpPr>
        <p:spPr>
          <a:xfrm>
            <a:off x="537308" y="2168769"/>
            <a:ext cx="3614615" cy="1641231"/>
          </a:xfrm>
          <a:prstGeom prst="cloud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9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11776" y="6453336"/>
            <a:ext cx="365760" cy="365125"/>
          </a:xfrm>
        </p:spPr>
        <p:txBody>
          <a:bodyPr/>
          <a:lstStyle/>
          <a:p>
            <a:fld id="{4CF70D48-2817-450F-B819-EDCE65F51D6B}" type="slidenum">
              <a:rPr lang="it-IT" smtClean="0"/>
              <a:t>8</a:t>
            </a:fld>
            <a:endParaRPr lang="it-IT"/>
          </a:p>
        </p:txBody>
      </p:sp>
      <p:grpSp>
        <p:nvGrpSpPr>
          <p:cNvPr id="93" name="Group 92"/>
          <p:cNvGrpSpPr/>
          <p:nvPr/>
        </p:nvGrpSpPr>
        <p:grpSpPr>
          <a:xfrm>
            <a:off x="6190083" y="119763"/>
            <a:ext cx="2846413" cy="1226292"/>
            <a:chOff x="861491" y="2026681"/>
            <a:chExt cx="2846413" cy="1226292"/>
          </a:xfrm>
        </p:grpSpPr>
        <p:grpSp>
          <p:nvGrpSpPr>
            <p:cNvPr id="95" name="Group 94"/>
            <p:cNvGrpSpPr/>
            <p:nvPr/>
          </p:nvGrpSpPr>
          <p:grpSpPr>
            <a:xfrm>
              <a:off x="1139080" y="2074200"/>
              <a:ext cx="2496816" cy="1178773"/>
              <a:chOff x="1139080" y="2114840"/>
              <a:chExt cx="7574552" cy="3528392"/>
            </a:xfrm>
          </p:grpSpPr>
          <p:sp>
            <p:nvSpPr>
              <p:cNvPr id="99" name="Rectangle 98"/>
              <p:cNvSpPr/>
              <p:nvPr/>
            </p:nvSpPr>
            <p:spPr>
              <a:xfrm>
                <a:off x="6323656" y="3555000"/>
                <a:ext cx="2389976" cy="208823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 smtClean="0"/>
              </a:p>
              <a:p>
                <a:pPr algn="ctr"/>
                <a:endParaRPr lang="en-US" sz="1000" dirty="0"/>
              </a:p>
              <a:p>
                <a:endParaRPr lang="en-US" sz="1000" dirty="0"/>
              </a:p>
              <a:p>
                <a:r>
                  <a:rPr lang="en-US" sz="1000" b="1" dirty="0" smtClean="0">
                    <a:solidFill>
                      <a:schemeClr val="tx1"/>
                    </a:solidFill>
                  </a:rPr>
                  <a:t>Harvester</a:t>
                </a:r>
                <a:endParaRPr lang="en-US" sz="1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1139080" y="3555003"/>
                <a:ext cx="4801073" cy="202634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 smtClean="0"/>
              </a:p>
              <a:p>
                <a:pPr algn="ctr"/>
                <a:endParaRPr lang="en-US" sz="1000" dirty="0"/>
              </a:p>
              <a:p>
                <a:pPr algn="ctr"/>
                <a:endParaRPr lang="en-US" sz="1000" dirty="0" smtClean="0"/>
              </a:p>
              <a:p>
                <a:r>
                  <a:rPr lang="en-US" sz="1000" b="1" dirty="0" err="1" smtClean="0">
                    <a:solidFill>
                      <a:schemeClr val="tx1"/>
                    </a:solidFill>
                  </a:rPr>
                  <a:t>VirtualSense</a:t>
                </a:r>
                <a:endParaRPr lang="en-US" sz="1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1139080" y="2114840"/>
                <a:ext cx="7560840" cy="122413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/>
                  <a:t>Software</a:t>
                </a:r>
                <a:endParaRPr lang="en-US" sz="1000" dirty="0"/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1259632" y="3707400"/>
                <a:ext cx="2448272" cy="122413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/>
                  <a:t>DPM</a:t>
                </a:r>
                <a:endParaRPr lang="en-US" sz="1000" dirty="0"/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3851920" y="3699016"/>
                <a:ext cx="1872208" cy="122413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err="1" smtClean="0"/>
                  <a:t>WURx</a:t>
                </a:r>
                <a:endParaRPr lang="en-US" sz="1000" dirty="0"/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6497760" y="3699016"/>
                <a:ext cx="2130152" cy="122413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/>
                  <a:t>Photovoltaic</a:t>
                </a:r>
                <a:endParaRPr lang="en-US" sz="1000" dirty="0"/>
              </a:p>
            </p:txBody>
          </p:sp>
        </p:grpSp>
        <p:sp>
          <p:nvSpPr>
            <p:cNvPr id="96" name="Content Placeholder 3"/>
            <p:cNvSpPr txBox="1">
              <a:spLocks/>
            </p:cNvSpPr>
            <p:nvPr/>
          </p:nvSpPr>
          <p:spPr>
            <a:xfrm>
              <a:off x="1043608" y="2555332"/>
              <a:ext cx="2664296" cy="697641"/>
            </a:xfrm>
            <a:prstGeom prst="rect">
              <a:avLst/>
            </a:prstGeom>
            <a:solidFill>
              <a:schemeClr val="bg1">
                <a:alpha val="84000"/>
              </a:schemeClr>
            </a:solidFill>
          </p:spPr>
          <p:txBody>
            <a:bodyPr vert="horz">
              <a:normAutofit/>
            </a:bodyPr>
            <a:lstStyle>
              <a:lvl1pPr marL="274320" indent="-274320" algn="l" rtl="0" eaLnBrk="1" latinLnBrk="0" hangingPunct="1">
                <a:spcBef>
                  <a:spcPts val="580"/>
                </a:spcBef>
                <a:buClr>
                  <a:schemeClr val="accent1"/>
                </a:buClr>
                <a:buSzPct val="85000"/>
                <a:buFont typeface="Wingdings 2"/>
                <a:buChar char=""/>
                <a:defRPr kumimoji="0"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48640" indent="-228600" algn="l" rtl="0" eaLnBrk="1" latinLnBrk="0" hangingPunct="1">
                <a:spcBef>
                  <a:spcPts val="370"/>
                </a:spcBef>
                <a:buClr>
                  <a:schemeClr val="accent2"/>
                </a:buClr>
                <a:buSzPct val="85000"/>
                <a:buFont typeface="Wingdings 2"/>
                <a:buChar char=""/>
                <a:defRPr kumimoji="0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22960" indent="-228600" algn="l" rtl="0" eaLnBrk="1" latinLnBrk="0" hangingPunct="1">
                <a:spcBef>
                  <a:spcPts val="370"/>
                </a:spcBef>
                <a:buClr>
                  <a:schemeClr val="accent1">
                    <a:tint val="60000"/>
                  </a:schemeClr>
                </a:buClr>
                <a:buSzPct val="85000"/>
                <a:buFont typeface="Wingdings 2"/>
                <a:buChar char=""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97280" indent="-228600" algn="l" rtl="0" eaLnBrk="1" latinLnBrk="0" hangingPunct="1">
                <a:spcBef>
                  <a:spcPts val="370"/>
                </a:spcBef>
                <a:buClr>
                  <a:schemeClr val="accent3"/>
                </a:buClr>
                <a:buSzPct val="80000"/>
                <a:buFont typeface="Wingdings 2"/>
                <a:buChar char=""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indent="-228600" algn="l" rtl="0" eaLnBrk="1" latinLnBrk="0" hangingPunct="1">
                <a:spcBef>
                  <a:spcPts val="370"/>
                </a:spcBef>
                <a:buClr>
                  <a:schemeClr val="accent3"/>
                </a:buClr>
                <a:buFontTx/>
                <a:buChar char="o"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645920" indent="-228600" algn="l" rtl="0" eaLnBrk="1" latinLnBrk="0" hangingPunct="1">
                <a:spcBef>
                  <a:spcPts val="370"/>
                </a:spcBef>
                <a:buClr>
                  <a:schemeClr val="accent3"/>
                </a:buClr>
                <a:buChar char="•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228600" algn="l" rtl="0" eaLnBrk="1" latinLnBrk="0" hangingPunct="1">
                <a:spcBef>
                  <a:spcPts val="370"/>
                </a:spcBef>
                <a:buClr>
                  <a:schemeClr val="accent2"/>
                </a:buClr>
                <a:buChar char="•"/>
                <a:defRPr kumimoji="0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94560" indent="-228600" algn="l" rtl="0" eaLnBrk="1" latinLnBrk="0" hangingPunct="1">
                <a:spcBef>
                  <a:spcPts val="370"/>
                </a:spcBef>
                <a:buClr>
                  <a:schemeClr val="accent1">
                    <a:tint val="60000"/>
                  </a:schemeClr>
                </a:buClr>
                <a:buChar char="•"/>
                <a:defRPr kumimoji="0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68880" indent="-228600" algn="l" rtl="0" eaLnBrk="1" latinLnBrk="0" hangingPunct="1">
                <a:spcBef>
                  <a:spcPts val="370"/>
                </a:spcBef>
                <a:buClr>
                  <a:schemeClr val="accent2">
                    <a:tint val="60000"/>
                  </a:schemeClr>
                </a:buClr>
                <a:buChar char="•"/>
                <a:defRPr kumimoji="0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20040" lvl="1" indent="0">
                <a:buNone/>
              </a:pPr>
              <a:endParaRPr lang="it-IT" dirty="0"/>
            </a:p>
          </p:txBody>
        </p:sp>
        <p:sp>
          <p:nvSpPr>
            <p:cNvPr id="97" name="Oval 96"/>
            <p:cNvSpPr/>
            <p:nvPr/>
          </p:nvSpPr>
          <p:spPr>
            <a:xfrm>
              <a:off x="861491" y="2026681"/>
              <a:ext cx="252000" cy="252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036464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9777">
        <p:fade/>
      </p:transition>
    </mc:Choice>
    <mc:Fallback xmlns="">
      <p:transition spd="med" advTm="9977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500"/>
                            </p:stCondLst>
                            <p:childTnLst>
                              <p:par>
                                <p:cTn id="1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74" grpId="0" animBg="1"/>
      <p:bldP spid="74" grpId="1" animBg="1"/>
      <p:bldP spid="75" grpId="0" animBg="1"/>
      <p:bldP spid="75" grpId="1" animBg="1"/>
      <p:bldP spid="72" grpId="0" animBg="1"/>
      <p:bldP spid="72" grpId="1" animBg="1"/>
      <p:bldP spid="73" grpId="0" animBg="1"/>
      <p:bldP spid="73" grpId="1" animBg="1"/>
      <p:bldP spid="6" grpId="0"/>
      <p:bldP spid="23" grpId="0" animBg="1"/>
      <p:bldP spid="35" grpId="0"/>
      <p:bldP spid="40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76" grpId="0" animBg="1"/>
      <p:bldP spid="76" grpId="1" animBg="1"/>
      <p:bldP spid="77" grpId="0" animBg="1"/>
      <p:bldP spid="77" grpId="1" animBg="1"/>
      <p:bldP spid="78" grpId="0" animBg="1"/>
      <p:bldP spid="91" grpId="0" animBg="1"/>
      <p:bldP spid="94" grpId="0" animBg="1"/>
      <p:bldP spid="65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481328"/>
            <a:ext cx="4834880" cy="4525963"/>
          </a:xfrm>
        </p:spPr>
        <p:txBody>
          <a:bodyPr>
            <a:normAutofit/>
          </a:bodyPr>
          <a:lstStyle/>
          <a:p>
            <a:endParaRPr lang="en-US" sz="2200" dirty="0" smtClean="0"/>
          </a:p>
          <a:p>
            <a:endParaRPr lang="en-US" sz="2200" b="1" dirty="0" smtClean="0"/>
          </a:p>
          <a:p>
            <a:r>
              <a:rPr lang="en-US" sz="2200" b="1" dirty="0" smtClean="0"/>
              <a:t>Derivative Based Prediction (DBP)</a:t>
            </a:r>
          </a:p>
          <a:p>
            <a:pPr lvl="1"/>
            <a:r>
              <a:rPr lang="en-US" sz="2200" dirty="0" smtClean="0"/>
              <a:t>A linear model: Easy to compute</a:t>
            </a:r>
          </a:p>
          <a:p>
            <a:pPr lvl="1"/>
            <a:r>
              <a:rPr lang="en-US" sz="2200" dirty="0" smtClean="0"/>
              <a:t>Excellent data approximation</a:t>
            </a:r>
            <a:endParaRPr lang="en-US" sz="2200" dirty="0"/>
          </a:p>
          <a:p>
            <a:endParaRPr lang="en-US" sz="2200" b="1" dirty="0" smtClean="0">
              <a:solidFill>
                <a:srgbClr val="C00000"/>
              </a:solidFill>
            </a:endParaRPr>
          </a:p>
          <a:p>
            <a:r>
              <a:rPr lang="en-US" sz="2200" b="1" dirty="0" smtClean="0">
                <a:solidFill>
                  <a:srgbClr val="FFC000"/>
                </a:solidFill>
              </a:rPr>
              <a:t>99% reduction in data traffic</a:t>
            </a:r>
          </a:p>
          <a:p>
            <a:pPr lvl="1"/>
            <a:r>
              <a:rPr lang="en-US" sz="1800" dirty="0" smtClean="0"/>
              <a:t>saves radio communication cost</a:t>
            </a:r>
            <a:endParaRPr lang="en-US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70D48-2817-450F-B819-EDCE65F51D6B}" type="slidenum">
              <a:rPr lang="it-IT" smtClean="0"/>
              <a:t>9</a:t>
            </a:fld>
            <a:endParaRPr lang="it-IT"/>
          </a:p>
        </p:txBody>
      </p:sp>
      <p:grpSp>
        <p:nvGrpSpPr>
          <p:cNvPr id="112" name="Group 111"/>
          <p:cNvGrpSpPr/>
          <p:nvPr/>
        </p:nvGrpSpPr>
        <p:grpSpPr>
          <a:xfrm>
            <a:off x="5105765" y="2367374"/>
            <a:ext cx="3930731" cy="2194009"/>
            <a:chOff x="5030495" y="2459127"/>
            <a:chExt cx="3930731" cy="2194009"/>
          </a:xfrm>
        </p:grpSpPr>
        <p:grpSp>
          <p:nvGrpSpPr>
            <p:cNvPr id="58" name="Group 57"/>
            <p:cNvGrpSpPr/>
            <p:nvPr/>
          </p:nvGrpSpPr>
          <p:grpSpPr>
            <a:xfrm>
              <a:off x="5030495" y="2459127"/>
              <a:ext cx="3930731" cy="2194009"/>
              <a:chOff x="388684" y="2000811"/>
              <a:chExt cx="7535908" cy="3030481"/>
            </a:xfrm>
          </p:grpSpPr>
          <p:cxnSp>
            <p:nvCxnSpPr>
              <p:cNvPr id="59" name="Straight Connector 58"/>
              <p:cNvCxnSpPr/>
              <p:nvPr/>
            </p:nvCxnSpPr>
            <p:spPr bwMode="auto">
              <a:xfrm flipV="1">
                <a:off x="1017325" y="2662525"/>
                <a:ext cx="5218877" cy="2212204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0" name="Straight Arrow Connector 59"/>
              <p:cNvCxnSpPr/>
              <p:nvPr/>
            </p:nvCxnSpPr>
            <p:spPr bwMode="auto">
              <a:xfrm flipV="1">
                <a:off x="908937" y="2000811"/>
                <a:ext cx="0" cy="3030481"/>
              </a:xfrm>
              <a:prstGeom prst="straightConnector1">
                <a:avLst/>
              </a:prstGeom>
              <a:solidFill>
                <a:schemeClr val="accent1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61" name="Straight Arrow Connector 60"/>
              <p:cNvCxnSpPr/>
              <p:nvPr/>
            </p:nvCxnSpPr>
            <p:spPr bwMode="auto">
              <a:xfrm>
                <a:off x="900178" y="5031289"/>
                <a:ext cx="7024414" cy="0"/>
              </a:xfrm>
              <a:prstGeom prst="straightConnector1">
                <a:avLst/>
              </a:prstGeom>
              <a:solidFill>
                <a:schemeClr val="accent1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grpSp>
            <p:nvGrpSpPr>
              <p:cNvPr id="62" name="Group 61"/>
              <p:cNvGrpSpPr/>
              <p:nvPr/>
            </p:nvGrpSpPr>
            <p:grpSpPr>
              <a:xfrm>
                <a:off x="1026480" y="3294231"/>
                <a:ext cx="3360834" cy="1504425"/>
                <a:chOff x="1228843" y="4148135"/>
                <a:chExt cx="3360834" cy="1504425"/>
              </a:xfrm>
            </p:grpSpPr>
            <p:sp>
              <p:nvSpPr>
                <p:cNvPr id="80" name="Oval 79"/>
                <p:cNvSpPr/>
                <p:nvPr/>
              </p:nvSpPr>
              <p:spPr>
                <a:xfrm>
                  <a:off x="1228843" y="5579469"/>
                  <a:ext cx="82234" cy="73091"/>
                </a:xfrm>
                <a:prstGeom prst="ellipse">
                  <a:avLst/>
                </a:prstGeom>
                <a:solidFill>
                  <a:srgbClr val="000080"/>
                </a:solidFill>
                <a:ln>
                  <a:solidFill>
                    <a:srgbClr val="000080"/>
                  </a:solidFill>
                </a:ln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600" b="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81" name="Oval 80"/>
                <p:cNvSpPr/>
                <p:nvPr/>
              </p:nvSpPr>
              <p:spPr>
                <a:xfrm>
                  <a:off x="1392773" y="5518690"/>
                  <a:ext cx="82234" cy="73091"/>
                </a:xfrm>
                <a:prstGeom prst="ellipse">
                  <a:avLst/>
                </a:prstGeom>
                <a:solidFill>
                  <a:srgbClr val="000080"/>
                </a:solidFill>
                <a:ln>
                  <a:solidFill>
                    <a:srgbClr val="000080"/>
                  </a:solidFill>
                </a:ln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600" b="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82" name="Oval 81"/>
                <p:cNvSpPr/>
                <p:nvPr/>
              </p:nvSpPr>
              <p:spPr>
                <a:xfrm>
                  <a:off x="1556703" y="5269226"/>
                  <a:ext cx="82234" cy="73091"/>
                </a:xfrm>
                <a:prstGeom prst="ellipse">
                  <a:avLst/>
                </a:prstGeom>
                <a:solidFill>
                  <a:srgbClr val="000080"/>
                </a:solidFill>
                <a:ln>
                  <a:solidFill>
                    <a:srgbClr val="000080"/>
                  </a:solidFill>
                </a:ln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600" b="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83" name="Oval 82"/>
                <p:cNvSpPr/>
                <p:nvPr/>
              </p:nvSpPr>
              <p:spPr>
                <a:xfrm>
                  <a:off x="1720633" y="5568583"/>
                  <a:ext cx="82234" cy="73091"/>
                </a:xfrm>
                <a:prstGeom prst="ellipse">
                  <a:avLst/>
                </a:prstGeom>
                <a:solidFill>
                  <a:srgbClr val="000080"/>
                </a:solidFill>
                <a:ln>
                  <a:solidFill>
                    <a:srgbClr val="000080"/>
                  </a:solidFill>
                </a:ln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600" b="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84" name="Oval 83"/>
                <p:cNvSpPr/>
                <p:nvPr/>
              </p:nvSpPr>
              <p:spPr>
                <a:xfrm>
                  <a:off x="1884563" y="5509619"/>
                  <a:ext cx="82234" cy="73091"/>
                </a:xfrm>
                <a:prstGeom prst="ellipse">
                  <a:avLst/>
                </a:prstGeom>
                <a:solidFill>
                  <a:srgbClr val="000080"/>
                </a:solidFill>
                <a:ln>
                  <a:solidFill>
                    <a:srgbClr val="000080"/>
                  </a:solidFill>
                </a:ln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600" b="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85" name="Oval 84"/>
                <p:cNvSpPr/>
                <p:nvPr/>
              </p:nvSpPr>
              <p:spPr>
                <a:xfrm>
                  <a:off x="2048493" y="5282833"/>
                  <a:ext cx="82234" cy="73091"/>
                </a:xfrm>
                <a:prstGeom prst="ellipse">
                  <a:avLst/>
                </a:prstGeom>
                <a:solidFill>
                  <a:srgbClr val="000080"/>
                </a:solidFill>
                <a:ln>
                  <a:solidFill>
                    <a:srgbClr val="000080"/>
                  </a:solidFill>
                </a:ln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600" b="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86" name="Oval 85"/>
                <p:cNvSpPr/>
                <p:nvPr/>
              </p:nvSpPr>
              <p:spPr>
                <a:xfrm>
                  <a:off x="2212423" y="5222055"/>
                  <a:ext cx="82234" cy="73091"/>
                </a:xfrm>
                <a:prstGeom prst="ellipse">
                  <a:avLst/>
                </a:prstGeom>
                <a:solidFill>
                  <a:srgbClr val="000080"/>
                </a:solidFill>
                <a:ln>
                  <a:solidFill>
                    <a:srgbClr val="000080"/>
                  </a:solidFill>
                </a:ln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600" b="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87" name="Oval 86"/>
                <p:cNvSpPr/>
                <p:nvPr/>
              </p:nvSpPr>
              <p:spPr>
                <a:xfrm>
                  <a:off x="2376353" y="5040626"/>
                  <a:ext cx="82234" cy="73091"/>
                </a:xfrm>
                <a:prstGeom prst="ellipse">
                  <a:avLst/>
                </a:prstGeom>
                <a:solidFill>
                  <a:srgbClr val="000080"/>
                </a:solidFill>
                <a:ln>
                  <a:solidFill>
                    <a:srgbClr val="000080"/>
                  </a:solidFill>
                </a:ln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600" b="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88" name="Oval 87"/>
                <p:cNvSpPr/>
                <p:nvPr/>
              </p:nvSpPr>
              <p:spPr>
                <a:xfrm>
                  <a:off x="2540283" y="5448840"/>
                  <a:ext cx="82234" cy="73091"/>
                </a:xfrm>
                <a:prstGeom prst="ellipse">
                  <a:avLst/>
                </a:prstGeom>
                <a:solidFill>
                  <a:srgbClr val="000080"/>
                </a:solidFill>
                <a:ln>
                  <a:solidFill>
                    <a:srgbClr val="000080"/>
                  </a:solidFill>
                </a:ln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600" b="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89" name="Oval 88"/>
                <p:cNvSpPr/>
                <p:nvPr/>
              </p:nvSpPr>
              <p:spPr>
                <a:xfrm>
                  <a:off x="2704213" y="5095054"/>
                  <a:ext cx="82234" cy="73091"/>
                </a:xfrm>
                <a:prstGeom prst="ellipse">
                  <a:avLst/>
                </a:prstGeom>
                <a:solidFill>
                  <a:srgbClr val="000080"/>
                </a:solidFill>
                <a:ln>
                  <a:solidFill>
                    <a:srgbClr val="000080"/>
                  </a:solidFill>
                </a:ln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600" b="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0" name="Oval 89"/>
                <p:cNvSpPr/>
                <p:nvPr/>
              </p:nvSpPr>
              <p:spPr>
                <a:xfrm>
                  <a:off x="2868143" y="5215704"/>
                  <a:ext cx="82234" cy="73091"/>
                </a:xfrm>
                <a:prstGeom prst="ellipse">
                  <a:avLst/>
                </a:prstGeom>
                <a:solidFill>
                  <a:srgbClr val="000080"/>
                </a:solidFill>
                <a:ln>
                  <a:solidFill>
                    <a:srgbClr val="000080"/>
                  </a:solidFill>
                </a:ln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600" b="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1" name="Oval 90"/>
                <p:cNvSpPr/>
                <p:nvPr/>
              </p:nvSpPr>
              <p:spPr>
                <a:xfrm>
                  <a:off x="3032073" y="4664829"/>
                  <a:ext cx="82234" cy="73091"/>
                </a:xfrm>
                <a:prstGeom prst="ellipse">
                  <a:avLst/>
                </a:prstGeom>
                <a:solidFill>
                  <a:srgbClr val="000080"/>
                </a:solidFill>
                <a:ln>
                  <a:solidFill>
                    <a:srgbClr val="000080"/>
                  </a:solidFill>
                </a:ln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600" b="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2" name="Oval 91"/>
                <p:cNvSpPr/>
                <p:nvPr/>
              </p:nvSpPr>
              <p:spPr>
                <a:xfrm>
                  <a:off x="3196003" y="4856475"/>
                  <a:ext cx="82234" cy="73091"/>
                </a:xfrm>
                <a:prstGeom prst="ellipse">
                  <a:avLst/>
                </a:prstGeom>
                <a:solidFill>
                  <a:srgbClr val="000080"/>
                </a:solidFill>
                <a:ln>
                  <a:solidFill>
                    <a:srgbClr val="000080"/>
                  </a:solidFill>
                </a:ln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600" b="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3" name="Oval 92"/>
                <p:cNvSpPr/>
                <p:nvPr/>
              </p:nvSpPr>
              <p:spPr>
                <a:xfrm>
                  <a:off x="3359933" y="5095053"/>
                  <a:ext cx="82234" cy="73091"/>
                </a:xfrm>
                <a:prstGeom prst="ellipse">
                  <a:avLst/>
                </a:prstGeom>
                <a:solidFill>
                  <a:srgbClr val="000080"/>
                </a:solidFill>
                <a:ln>
                  <a:solidFill>
                    <a:srgbClr val="000080"/>
                  </a:solidFill>
                </a:ln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600" b="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4" name="Oval 93"/>
                <p:cNvSpPr/>
                <p:nvPr/>
              </p:nvSpPr>
              <p:spPr>
                <a:xfrm>
                  <a:off x="3523863" y="4808395"/>
                  <a:ext cx="82234" cy="73091"/>
                </a:xfrm>
                <a:prstGeom prst="ellipse">
                  <a:avLst/>
                </a:prstGeom>
                <a:solidFill>
                  <a:srgbClr val="000080"/>
                </a:solidFill>
                <a:ln>
                  <a:solidFill>
                    <a:srgbClr val="000080"/>
                  </a:solidFill>
                </a:ln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600" b="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5" name="Oval 94"/>
                <p:cNvSpPr/>
                <p:nvPr/>
              </p:nvSpPr>
              <p:spPr>
                <a:xfrm>
                  <a:off x="3687793" y="4734009"/>
                  <a:ext cx="82234" cy="73091"/>
                </a:xfrm>
                <a:prstGeom prst="ellipse">
                  <a:avLst/>
                </a:prstGeom>
                <a:solidFill>
                  <a:srgbClr val="000080"/>
                </a:solidFill>
                <a:ln>
                  <a:solidFill>
                    <a:srgbClr val="000080"/>
                  </a:solidFill>
                </a:ln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600" b="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6" name="Oval 95"/>
                <p:cNvSpPr/>
                <p:nvPr/>
              </p:nvSpPr>
              <p:spPr>
                <a:xfrm>
                  <a:off x="3851723" y="4555302"/>
                  <a:ext cx="82234" cy="73091"/>
                </a:xfrm>
                <a:prstGeom prst="ellipse">
                  <a:avLst/>
                </a:prstGeom>
                <a:solidFill>
                  <a:srgbClr val="000080"/>
                </a:solidFill>
                <a:ln>
                  <a:solidFill>
                    <a:srgbClr val="000080"/>
                  </a:solidFill>
                </a:ln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600" b="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7" name="Oval 96"/>
                <p:cNvSpPr/>
                <p:nvPr/>
              </p:nvSpPr>
              <p:spPr>
                <a:xfrm>
                  <a:off x="4015653" y="4304180"/>
                  <a:ext cx="82234" cy="73091"/>
                </a:xfrm>
                <a:prstGeom prst="ellipse">
                  <a:avLst/>
                </a:prstGeom>
                <a:solidFill>
                  <a:srgbClr val="000080"/>
                </a:solidFill>
                <a:ln>
                  <a:solidFill>
                    <a:srgbClr val="000080"/>
                  </a:solidFill>
                </a:ln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600" b="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8" name="Oval 97"/>
                <p:cNvSpPr/>
                <p:nvPr/>
              </p:nvSpPr>
              <p:spPr>
                <a:xfrm>
                  <a:off x="4179583" y="4546903"/>
                  <a:ext cx="82234" cy="73091"/>
                </a:xfrm>
                <a:prstGeom prst="ellipse">
                  <a:avLst/>
                </a:prstGeom>
                <a:solidFill>
                  <a:srgbClr val="000080"/>
                </a:solidFill>
                <a:ln>
                  <a:solidFill>
                    <a:srgbClr val="000080"/>
                  </a:solidFill>
                </a:ln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600" b="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9" name="Oval 98"/>
                <p:cNvSpPr/>
                <p:nvPr/>
              </p:nvSpPr>
              <p:spPr>
                <a:xfrm>
                  <a:off x="4343513" y="4148135"/>
                  <a:ext cx="82234" cy="73091"/>
                </a:xfrm>
                <a:prstGeom prst="ellipse">
                  <a:avLst/>
                </a:prstGeom>
                <a:solidFill>
                  <a:srgbClr val="000080"/>
                </a:solidFill>
                <a:ln>
                  <a:solidFill>
                    <a:srgbClr val="000080"/>
                  </a:solidFill>
                </a:ln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600" b="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00" name="Oval 99"/>
                <p:cNvSpPr/>
                <p:nvPr/>
              </p:nvSpPr>
              <p:spPr>
                <a:xfrm>
                  <a:off x="4507443" y="4500873"/>
                  <a:ext cx="82234" cy="73091"/>
                </a:xfrm>
                <a:prstGeom prst="ellipse">
                  <a:avLst/>
                </a:prstGeom>
                <a:solidFill>
                  <a:srgbClr val="000080"/>
                </a:solidFill>
                <a:ln>
                  <a:solidFill>
                    <a:srgbClr val="000080"/>
                  </a:solidFill>
                </a:ln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600" b="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63" name="TextBox 62"/>
              <p:cNvSpPr txBox="1"/>
              <p:nvPr/>
            </p:nvSpPr>
            <p:spPr>
              <a:xfrm rot="16200000">
                <a:off x="-199952" y="3415832"/>
                <a:ext cx="1767336" cy="5900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chemeClr val="tx1"/>
                    </a:solidFill>
                  </a:rPr>
                  <a:t>Sensor value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64" name="Group 63"/>
              <p:cNvGrpSpPr/>
              <p:nvPr/>
            </p:nvGrpSpPr>
            <p:grpSpPr>
              <a:xfrm>
                <a:off x="4377553" y="3057745"/>
                <a:ext cx="1916749" cy="389180"/>
                <a:chOff x="4579916" y="3911649"/>
                <a:chExt cx="1916749" cy="389180"/>
              </a:xfrm>
            </p:grpSpPr>
            <p:cxnSp>
              <p:nvCxnSpPr>
                <p:cNvPr id="77" name="Straight Arrow Connector 76"/>
                <p:cNvCxnSpPr/>
                <p:nvPr/>
              </p:nvCxnSpPr>
              <p:spPr bwMode="auto">
                <a:xfrm>
                  <a:off x="4579916" y="4300828"/>
                  <a:ext cx="1916749" cy="1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rgbClr val="0000FF"/>
                  </a:solidFill>
                  <a:prstDash val="sysDash"/>
                  <a:round/>
                  <a:headEnd type="none" w="med" len="med"/>
                  <a:tailEnd type="none"/>
                </a:ln>
                <a:effectLst/>
              </p:spPr>
            </p:cxnSp>
            <p:sp>
              <p:nvSpPr>
                <p:cNvPr id="78" name="TextBox 77"/>
                <p:cNvSpPr txBox="1"/>
                <p:nvPr/>
              </p:nvSpPr>
              <p:spPr>
                <a:xfrm>
                  <a:off x="5548411" y="3911649"/>
                  <a:ext cx="309099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 err="1" smtClean="0">
                      <a:solidFill>
                        <a:srgbClr val="006633"/>
                      </a:solidFill>
                    </a:rPr>
                    <a:t>δ</a:t>
                  </a:r>
                  <a:endParaRPr lang="en-US" b="1" dirty="0" smtClean="0">
                    <a:solidFill>
                      <a:srgbClr val="006633"/>
                    </a:solidFill>
                  </a:endParaRPr>
                </a:p>
              </p:txBody>
            </p:sp>
            <p:sp>
              <p:nvSpPr>
                <p:cNvPr id="79" name="Freeform 78"/>
                <p:cNvSpPr/>
                <p:nvPr/>
              </p:nvSpPr>
              <p:spPr>
                <a:xfrm>
                  <a:off x="5457152" y="3933152"/>
                  <a:ext cx="131303" cy="361757"/>
                </a:xfrm>
                <a:custGeom>
                  <a:avLst/>
                  <a:gdLst>
                    <a:gd name="connsiteX0" fmla="*/ 0 w 131303"/>
                    <a:gd name="connsiteY0" fmla="*/ 0 h 361757"/>
                    <a:gd name="connsiteX1" fmla="*/ 130848 w 131303"/>
                    <a:gd name="connsiteY1" fmla="*/ 177030 h 361757"/>
                    <a:gd name="connsiteX2" fmla="*/ 46181 w 131303"/>
                    <a:gd name="connsiteY2" fmla="*/ 361757 h 3617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1303" h="361757">
                      <a:moveTo>
                        <a:pt x="0" y="0"/>
                      </a:moveTo>
                      <a:cubicBezTo>
                        <a:pt x="61575" y="58368"/>
                        <a:pt x="123151" y="116737"/>
                        <a:pt x="130848" y="177030"/>
                      </a:cubicBezTo>
                      <a:cubicBezTo>
                        <a:pt x="138545" y="237323"/>
                        <a:pt x="46181" y="361757"/>
                        <a:pt x="46181" y="361757"/>
                      </a:cubicBezTo>
                    </a:path>
                  </a:pathLst>
                </a:custGeom>
                <a:ln w="19050">
                  <a:solidFill>
                    <a:schemeClr val="tx2"/>
                  </a:solidFill>
                </a:ln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600" b="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65" name="Group 64"/>
              <p:cNvGrpSpPr/>
              <p:nvPr/>
            </p:nvGrpSpPr>
            <p:grpSpPr>
              <a:xfrm>
                <a:off x="1846130" y="3810925"/>
                <a:ext cx="1721534" cy="857102"/>
                <a:chOff x="2048493" y="4918827"/>
                <a:chExt cx="1721534" cy="857102"/>
              </a:xfrm>
            </p:grpSpPr>
            <p:sp>
              <p:nvSpPr>
                <p:cNvPr id="66" name="Oval 65"/>
                <p:cNvSpPr/>
                <p:nvPr/>
              </p:nvSpPr>
              <p:spPr>
                <a:xfrm>
                  <a:off x="2048493" y="5536831"/>
                  <a:ext cx="82234" cy="73091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600" b="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7" name="Oval 66"/>
                <p:cNvSpPr/>
                <p:nvPr/>
              </p:nvSpPr>
              <p:spPr>
                <a:xfrm>
                  <a:off x="2212423" y="5476053"/>
                  <a:ext cx="82234" cy="73091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600" b="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8" name="Oval 67"/>
                <p:cNvSpPr/>
                <p:nvPr/>
              </p:nvSpPr>
              <p:spPr>
                <a:xfrm>
                  <a:off x="2376353" y="5294624"/>
                  <a:ext cx="82234" cy="73091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600" b="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9" name="Oval 68"/>
                <p:cNvSpPr/>
                <p:nvPr/>
              </p:nvSpPr>
              <p:spPr>
                <a:xfrm>
                  <a:off x="2540283" y="5702838"/>
                  <a:ext cx="82234" cy="73091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600" b="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0" name="Oval 69"/>
                <p:cNvSpPr/>
                <p:nvPr/>
              </p:nvSpPr>
              <p:spPr>
                <a:xfrm>
                  <a:off x="2704213" y="5349052"/>
                  <a:ext cx="82234" cy="73091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600" b="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1" name="Oval 70"/>
                <p:cNvSpPr/>
                <p:nvPr/>
              </p:nvSpPr>
              <p:spPr>
                <a:xfrm>
                  <a:off x="2868143" y="5469702"/>
                  <a:ext cx="82234" cy="73091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600" b="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2" name="Oval 71"/>
                <p:cNvSpPr/>
                <p:nvPr/>
              </p:nvSpPr>
              <p:spPr>
                <a:xfrm>
                  <a:off x="3032073" y="4918827"/>
                  <a:ext cx="82234" cy="73091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600" b="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3" name="Oval 72"/>
                <p:cNvSpPr/>
                <p:nvPr/>
              </p:nvSpPr>
              <p:spPr>
                <a:xfrm>
                  <a:off x="3196003" y="5110473"/>
                  <a:ext cx="82234" cy="73091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600" b="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4" name="Oval 73"/>
                <p:cNvSpPr/>
                <p:nvPr/>
              </p:nvSpPr>
              <p:spPr>
                <a:xfrm>
                  <a:off x="3359933" y="5349051"/>
                  <a:ext cx="82234" cy="73091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600" b="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5" name="Oval 74"/>
                <p:cNvSpPr/>
                <p:nvPr/>
              </p:nvSpPr>
              <p:spPr>
                <a:xfrm>
                  <a:off x="3523863" y="5062393"/>
                  <a:ext cx="82234" cy="73091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600" b="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6" name="Oval 75"/>
                <p:cNvSpPr/>
                <p:nvPr/>
              </p:nvSpPr>
              <p:spPr>
                <a:xfrm>
                  <a:off x="3687793" y="4988007"/>
                  <a:ext cx="82234" cy="73091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600" b="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grpSp>
          <p:nvGrpSpPr>
            <p:cNvPr id="101" name="Group 100"/>
            <p:cNvGrpSpPr/>
            <p:nvPr/>
          </p:nvGrpSpPr>
          <p:grpSpPr>
            <a:xfrm rot="21302122">
              <a:off x="7195108" y="2896913"/>
              <a:ext cx="1038181" cy="504242"/>
              <a:chOff x="4835303" y="3794208"/>
              <a:chExt cx="1557589" cy="683597"/>
            </a:xfrm>
          </p:grpSpPr>
          <p:sp>
            <p:nvSpPr>
              <p:cNvPr id="102" name="Oval 101"/>
              <p:cNvSpPr/>
              <p:nvPr/>
            </p:nvSpPr>
            <p:spPr>
              <a:xfrm>
                <a:off x="4835303" y="4404714"/>
                <a:ext cx="82234" cy="7309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3" name="Oval 102"/>
              <p:cNvSpPr/>
              <p:nvPr/>
            </p:nvSpPr>
            <p:spPr>
              <a:xfrm>
                <a:off x="4999233" y="4339400"/>
                <a:ext cx="82234" cy="7309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4" name="Oval 103"/>
              <p:cNvSpPr/>
              <p:nvPr/>
            </p:nvSpPr>
            <p:spPr>
              <a:xfrm>
                <a:off x="5163163" y="4278622"/>
                <a:ext cx="82234" cy="7309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5" name="Oval 104"/>
              <p:cNvSpPr/>
              <p:nvPr/>
            </p:nvSpPr>
            <p:spPr>
              <a:xfrm>
                <a:off x="5327093" y="4204237"/>
                <a:ext cx="82234" cy="7309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6" name="Oval 105"/>
              <p:cNvSpPr/>
              <p:nvPr/>
            </p:nvSpPr>
            <p:spPr>
              <a:xfrm>
                <a:off x="5491023" y="4134387"/>
                <a:ext cx="82234" cy="7309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7" name="Oval 106"/>
              <p:cNvSpPr/>
              <p:nvPr/>
            </p:nvSpPr>
            <p:spPr>
              <a:xfrm>
                <a:off x="5654953" y="4069073"/>
                <a:ext cx="82234" cy="7309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8" name="Oval 107"/>
              <p:cNvSpPr/>
              <p:nvPr/>
            </p:nvSpPr>
            <p:spPr>
              <a:xfrm>
                <a:off x="5818883" y="3994687"/>
                <a:ext cx="82234" cy="7309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9" name="Oval 108"/>
              <p:cNvSpPr/>
              <p:nvPr/>
            </p:nvSpPr>
            <p:spPr>
              <a:xfrm>
                <a:off x="5982813" y="3924837"/>
                <a:ext cx="82234" cy="7309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0" name="Oval 109"/>
              <p:cNvSpPr/>
              <p:nvPr/>
            </p:nvSpPr>
            <p:spPr>
              <a:xfrm>
                <a:off x="6146743" y="3864058"/>
                <a:ext cx="82234" cy="7309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6310658" y="3794208"/>
                <a:ext cx="82234" cy="7309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113" name="TextBox 112"/>
          <p:cNvSpPr txBox="1"/>
          <p:nvPr/>
        </p:nvSpPr>
        <p:spPr>
          <a:xfrm>
            <a:off x="8275003" y="4633391"/>
            <a:ext cx="6174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tx1"/>
                </a:solidFill>
              </a:rPr>
              <a:t>Time</a:t>
            </a:r>
          </a:p>
        </p:txBody>
      </p:sp>
      <p:sp>
        <p:nvSpPr>
          <p:cNvPr id="118" name="Rounded Rectangle 117"/>
          <p:cNvSpPr/>
          <p:nvPr/>
        </p:nvSpPr>
        <p:spPr bwMode="auto">
          <a:xfrm>
            <a:off x="6165380" y="5661248"/>
            <a:ext cx="2340516" cy="86409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DBP is described in PerCom’12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14" name="Title 1"/>
          <p:cNvSpPr>
            <a:spLocks noGrp="1"/>
          </p:cNvSpPr>
          <p:nvPr>
            <p:ph type="title"/>
          </p:nvPr>
        </p:nvSpPr>
        <p:spPr>
          <a:xfrm>
            <a:off x="457200" y="208960"/>
            <a:ext cx="8606220" cy="1139825"/>
          </a:xfr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 sz="4000" dirty="0" smtClean="0"/>
              <a:t>1: Prediction Based </a:t>
            </a:r>
            <a:br>
              <a:rPr lang="en-US" sz="4000" dirty="0" smtClean="0"/>
            </a:br>
            <a:r>
              <a:rPr lang="en-US" sz="4000" dirty="0" smtClean="0"/>
              <a:t>Data Collection</a:t>
            </a:r>
            <a:endParaRPr lang="en-US" sz="4000" dirty="0"/>
          </a:p>
        </p:txBody>
      </p:sp>
      <p:grpSp>
        <p:nvGrpSpPr>
          <p:cNvPr id="115" name="Group 114"/>
          <p:cNvGrpSpPr/>
          <p:nvPr/>
        </p:nvGrpSpPr>
        <p:grpSpPr>
          <a:xfrm>
            <a:off x="6190083" y="119763"/>
            <a:ext cx="2846413" cy="1226292"/>
            <a:chOff x="861491" y="2026681"/>
            <a:chExt cx="2846413" cy="1226292"/>
          </a:xfrm>
        </p:grpSpPr>
        <p:grpSp>
          <p:nvGrpSpPr>
            <p:cNvPr id="116" name="Group 115"/>
            <p:cNvGrpSpPr/>
            <p:nvPr/>
          </p:nvGrpSpPr>
          <p:grpSpPr>
            <a:xfrm>
              <a:off x="1139080" y="2074200"/>
              <a:ext cx="2496816" cy="1178773"/>
              <a:chOff x="1139080" y="2114840"/>
              <a:chExt cx="7574552" cy="3528392"/>
            </a:xfrm>
          </p:grpSpPr>
          <p:sp>
            <p:nvSpPr>
              <p:cNvPr id="120" name="Rectangle 119"/>
              <p:cNvSpPr/>
              <p:nvPr/>
            </p:nvSpPr>
            <p:spPr>
              <a:xfrm>
                <a:off x="6323656" y="3555000"/>
                <a:ext cx="2389976" cy="208823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 smtClean="0"/>
              </a:p>
              <a:p>
                <a:pPr algn="ctr"/>
                <a:endParaRPr lang="en-US" sz="1000" dirty="0"/>
              </a:p>
              <a:p>
                <a:endParaRPr lang="en-US" sz="1000" dirty="0"/>
              </a:p>
              <a:p>
                <a:r>
                  <a:rPr lang="en-US" sz="1000" b="1" dirty="0" smtClean="0">
                    <a:solidFill>
                      <a:schemeClr val="tx1"/>
                    </a:solidFill>
                  </a:rPr>
                  <a:t>Harvester</a:t>
                </a:r>
                <a:endParaRPr lang="en-US" sz="1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1" name="Rectangle 120"/>
              <p:cNvSpPr/>
              <p:nvPr/>
            </p:nvSpPr>
            <p:spPr>
              <a:xfrm>
                <a:off x="1139080" y="3555003"/>
                <a:ext cx="4801073" cy="202634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 smtClean="0"/>
              </a:p>
              <a:p>
                <a:pPr algn="ctr"/>
                <a:endParaRPr lang="en-US" sz="1000" dirty="0"/>
              </a:p>
              <a:p>
                <a:pPr algn="ctr"/>
                <a:endParaRPr lang="en-US" sz="1000" dirty="0" smtClean="0"/>
              </a:p>
              <a:p>
                <a:r>
                  <a:rPr lang="en-US" sz="1000" b="1" dirty="0" err="1" smtClean="0">
                    <a:solidFill>
                      <a:schemeClr val="tx1"/>
                    </a:solidFill>
                  </a:rPr>
                  <a:t>VirtualSense</a:t>
                </a:r>
                <a:endParaRPr lang="en-US" sz="1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2" name="Rectangle 121"/>
              <p:cNvSpPr/>
              <p:nvPr/>
            </p:nvSpPr>
            <p:spPr>
              <a:xfrm>
                <a:off x="1139080" y="2114840"/>
                <a:ext cx="7560840" cy="122413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/>
                  <a:t>Software</a:t>
                </a:r>
                <a:endParaRPr lang="en-US" sz="1000" dirty="0"/>
              </a:p>
            </p:txBody>
          </p:sp>
          <p:sp>
            <p:nvSpPr>
              <p:cNvPr id="123" name="Rectangle 122"/>
              <p:cNvSpPr/>
              <p:nvPr/>
            </p:nvSpPr>
            <p:spPr>
              <a:xfrm>
                <a:off x="1259632" y="3707400"/>
                <a:ext cx="2448272" cy="122413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/>
                  <a:t>DPM</a:t>
                </a:r>
                <a:endParaRPr lang="en-US" sz="1000" dirty="0"/>
              </a:p>
            </p:txBody>
          </p:sp>
          <p:sp>
            <p:nvSpPr>
              <p:cNvPr id="124" name="Rectangle 123"/>
              <p:cNvSpPr/>
              <p:nvPr/>
            </p:nvSpPr>
            <p:spPr>
              <a:xfrm>
                <a:off x="3851920" y="3699016"/>
                <a:ext cx="1872208" cy="122413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err="1" smtClean="0"/>
                  <a:t>WURx</a:t>
                </a:r>
                <a:endParaRPr lang="en-US" sz="1000" dirty="0"/>
              </a:p>
            </p:txBody>
          </p:sp>
          <p:sp>
            <p:nvSpPr>
              <p:cNvPr id="125" name="Rectangle 124"/>
              <p:cNvSpPr/>
              <p:nvPr/>
            </p:nvSpPr>
            <p:spPr>
              <a:xfrm>
                <a:off x="6497760" y="3699016"/>
                <a:ext cx="2130152" cy="122413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/>
                  <a:t>Photovoltaic</a:t>
                </a:r>
                <a:endParaRPr lang="en-US" sz="1000" dirty="0"/>
              </a:p>
            </p:txBody>
          </p:sp>
        </p:grpSp>
        <p:sp>
          <p:nvSpPr>
            <p:cNvPr id="117" name="Content Placeholder 3"/>
            <p:cNvSpPr txBox="1">
              <a:spLocks/>
            </p:cNvSpPr>
            <p:nvPr/>
          </p:nvSpPr>
          <p:spPr>
            <a:xfrm>
              <a:off x="1043608" y="2555332"/>
              <a:ext cx="2664296" cy="697641"/>
            </a:xfrm>
            <a:prstGeom prst="rect">
              <a:avLst/>
            </a:prstGeom>
            <a:solidFill>
              <a:schemeClr val="bg1">
                <a:alpha val="84000"/>
              </a:schemeClr>
            </a:solidFill>
          </p:spPr>
          <p:txBody>
            <a:bodyPr vert="horz">
              <a:normAutofit/>
            </a:bodyPr>
            <a:lstStyle>
              <a:lvl1pPr marL="274320" indent="-274320" algn="l" rtl="0" eaLnBrk="1" latinLnBrk="0" hangingPunct="1">
                <a:spcBef>
                  <a:spcPts val="580"/>
                </a:spcBef>
                <a:buClr>
                  <a:schemeClr val="accent1"/>
                </a:buClr>
                <a:buSzPct val="85000"/>
                <a:buFont typeface="Wingdings 2"/>
                <a:buChar char=""/>
                <a:defRPr kumimoji="0"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48640" indent="-228600" algn="l" rtl="0" eaLnBrk="1" latinLnBrk="0" hangingPunct="1">
                <a:spcBef>
                  <a:spcPts val="370"/>
                </a:spcBef>
                <a:buClr>
                  <a:schemeClr val="accent2"/>
                </a:buClr>
                <a:buSzPct val="85000"/>
                <a:buFont typeface="Wingdings 2"/>
                <a:buChar char=""/>
                <a:defRPr kumimoji="0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22960" indent="-228600" algn="l" rtl="0" eaLnBrk="1" latinLnBrk="0" hangingPunct="1">
                <a:spcBef>
                  <a:spcPts val="370"/>
                </a:spcBef>
                <a:buClr>
                  <a:schemeClr val="accent1">
                    <a:tint val="60000"/>
                  </a:schemeClr>
                </a:buClr>
                <a:buSzPct val="85000"/>
                <a:buFont typeface="Wingdings 2"/>
                <a:buChar char=""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97280" indent="-228600" algn="l" rtl="0" eaLnBrk="1" latinLnBrk="0" hangingPunct="1">
                <a:spcBef>
                  <a:spcPts val="370"/>
                </a:spcBef>
                <a:buClr>
                  <a:schemeClr val="accent3"/>
                </a:buClr>
                <a:buSzPct val="80000"/>
                <a:buFont typeface="Wingdings 2"/>
                <a:buChar char=""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indent="-228600" algn="l" rtl="0" eaLnBrk="1" latinLnBrk="0" hangingPunct="1">
                <a:spcBef>
                  <a:spcPts val="370"/>
                </a:spcBef>
                <a:buClr>
                  <a:schemeClr val="accent3"/>
                </a:buClr>
                <a:buFontTx/>
                <a:buChar char="o"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645920" indent="-228600" algn="l" rtl="0" eaLnBrk="1" latinLnBrk="0" hangingPunct="1">
                <a:spcBef>
                  <a:spcPts val="370"/>
                </a:spcBef>
                <a:buClr>
                  <a:schemeClr val="accent3"/>
                </a:buClr>
                <a:buChar char="•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228600" algn="l" rtl="0" eaLnBrk="1" latinLnBrk="0" hangingPunct="1">
                <a:spcBef>
                  <a:spcPts val="370"/>
                </a:spcBef>
                <a:buClr>
                  <a:schemeClr val="accent2"/>
                </a:buClr>
                <a:buChar char="•"/>
                <a:defRPr kumimoji="0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94560" indent="-228600" algn="l" rtl="0" eaLnBrk="1" latinLnBrk="0" hangingPunct="1">
                <a:spcBef>
                  <a:spcPts val="370"/>
                </a:spcBef>
                <a:buClr>
                  <a:schemeClr val="accent1">
                    <a:tint val="60000"/>
                  </a:schemeClr>
                </a:buClr>
                <a:buChar char="•"/>
                <a:defRPr kumimoji="0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68880" indent="-228600" algn="l" rtl="0" eaLnBrk="1" latinLnBrk="0" hangingPunct="1">
                <a:spcBef>
                  <a:spcPts val="370"/>
                </a:spcBef>
                <a:buClr>
                  <a:schemeClr val="accent2">
                    <a:tint val="60000"/>
                  </a:schemeClr>
                </a:buClr>
                <a:buChar char="•"/>
                <a:defRPr kumimoji="0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20040" lvl="1" indent="0">
                <a:buNone/>
              </a:pPr>
              <a:endParaRPr lang="it-IT" dirty="0"/>
            </a:p>
          </p:txBody>
        </p:sp>
        <p:sp>
          <p:nvSpPr>
            <p:cNvPr id="119" name="Oval 118"/>
            <p:cNvSpPr/>
            <p:nvPr/>
          </p:nvSpPr>
          <p:spPr>
            <a:xfrm>
              <a:off x="861491" y="2026681"/>
              <a:ext cx="252000" cy="252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6372200" y="4787279"/>
            <a:ext cx="1375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DBP Model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88330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437"/>
    </mc:Choice>
    <mc:Fallback xmlns="">
      <p:transition spd="slow" advTm="59437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7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4|2.8|2.8|10.6|1.7|3.3|0.7|2.5|2.8|2.4|3.5|0.9|2.5|18.6|1.8|0.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15271</TotalTime>
  <Words>1276</Words>
  <Application>Microsoft Office PowerPoint</Application>
  <PresentationFormat>On-screen Show (4:3)</PresentationFormat>
  <Paragraphs>721</Paragraphs>
  <Slides>27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Concourse</vt:lpstr>
      <vt:lpstr>Towards a True Energetically Sustainable WSN:  A Case Study with Prediction-Based Data Collection and a Wake-up Receiver</vt:lpstr>
      <vt:lpstr>A Motivating Case Study: Adaptive Lighting with WSNs</vt:lpstr>
      <vt:lpstr>PowerPoint Presentation</vt:lpstr>
      <vt:lpstr>Goal: Using Renewable Energy for Achieving a Long Term Operation</vt:lpstr>
      <vt:lpstr>Goal: Using Renewable Energy for Achieving a Long Term Operation</vt:lpstr>
      <vt:lpstr> Approach:  A Software Hardware Co-design for Minimizing Energy Consumption</vt:lpstr>
      <vt:lpstr>Evaluation Methodology</vt:lpstr>
      <vt:lpstr>1: Prediction Based  Data Collection</vt:lpstr>
      <vt:lpstr>1: Prediction Based  Data Collection</vt:lpstr>
      <vt:lpstr>Lifetime Improvement</vt:lpstr>
      <vt:lpstr>2: VirtualSense</vt:lpstr>
      <vt:lpstr>2.1: Dynamic Power   Management (DPM)</vt:lpstr>
      <vt:lpstr>Lifetime Improvement</vt:lpstr>
      <vt:lpstr>Lifetime Improvement</vt:lpstr>
      <vt:lpstr>2.2: Wakeup Receiver</vt:lpstr>
      <vt:lpstr>2.2: Wakeup Receiver</vt:lpstr>
      <vt:lpstr>Lifetime Improvement</vt:lpstr>
      <vt:lpstr>Lifetime Improvement</vt:lpstr>
      <vt:lpstr>Lifetime Improvement</vt:lpstr>
      <vt:lpstr>3: Harvester –  Energetic Sustainability?</vt:lpstr>
      <vt:lpstr>3: Harvester –  Energetic Sustainability?</vt:lpstr>
      <vt:lpstr>3: Harvester –  Energetic Sustainability?</vt:lpstr>
      <vt:lpstr>3: Harvester –  Energetic Sustainability?</vt:lpstr>
      <vt:lpstr>Conclusion</vt:lpstr>
      <vt:lpstr>Conclusion</vt:lpstr>
      <vt:lpstr>Thank you raza@fbk.eu </vt:lpstr>
      <vt:lpstr>Data reduction with DBP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Application-Aware Techniques for Energy Efficient Data Collection in Wireless Sensor Networks</dc:title>
  <dc:creator>Usman</dc:creator>
  <cp:lastModifiedBy>Usman</cp:lastModifiedBy>
  <cp:revision>831</cp:revision>
  <cp:lastPrinted>2014-06-13T10:28:31Z</cp:lastPrinted>
  <dcterms:created xsi:type="dcterms:W3CDTF">2011-12-14T20:05:25Z</dcterms:created>
  <dcterms:modified xsi:type="dcterms:W3CDTF">2014-06-18T09:18:02Z</dcterms:modified>
</cp:coreProperties>
</file>